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65.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21.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64.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0.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39.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165.xml" ContentType="application/vnd.openxmlformats-officedocument.presentationml.slide+xml"/>
  <Override PartName="/ppt/slides/slide164.xml" ContentType="application/vnd.openxmlformats-officedocument.presentationml.slide+xml"/>
  <Override PartName="/ppt/slides/slide163.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59.xml" ContentType="application/vnd.openxmlformats-officedocument.presentationml.slide+xml"/>
  <Override PartName="/ppt/slides/slide168.xml" ContentType="application/vnd.openxmlformats-officedocument.presentationml.slide+xml"/>
  <Override PartName="/ppt/slides/slide57.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58.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8.xml" ContentType="application/vnd.openxmlformats-officedocument.presentationml.slide+xml"/>
  <Override PartName="/ppt/slides/slide43.xml" ContentType="application/vnd.openxmlformats-officedocument.presentationml.slide+xml"/>
  <Override PartName="/ppt/slides/slide50.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9.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0"/>
  </p:notesMasterIdLst>
  <p:handoutMasterIdLst>
    <p:handoutMasterId r:id="rId171"/>
  </p:handoutMasterIdLst>
  <p:sldIdLst>
    <p:sldId id="256" r:id="rId2"/>
    <p:sldId id="267" r:id="rId3"/>
    <p:sldId id="266" r:id="rId4"/>
    <p:sldId id="268" r:id="rId5"/>
    <p:sldId id="345" r:id="rId6"/>
    <p:sldId id="348" r:id="rId7"/>
    <p:sldId id="346" r:id="rId8"/>
    <p:sldId id="450" r:id="rId9"/>
    <p:sldId id="451" r:id="rId10"/>
    <p:sldId id="452" r:id="rId11"/>
    <p:sldId id="349" r:id="rId12"/>
    <p:sldId id="366" r:id="rId13"/>
    <p:sldId id="440" r:id="rId14"/>
    <p:sldId id="453" r:id="rId15"/>
    <p:sldId id="270" r:id="rId16"/>
    <p:sldId id="269" r:id="rId17"/>
    <p:sldId id="350" r:id="rId18"/>
    <p:sldId id="275" r:id="rId19"/>
    <p:sldId id="277" r:id="rId20"/>
    <p:sldId id="278" r:id="rId21"/>
    <p:sldId id="344" r:id="rId22"/>
    <p:sldId id="355" r:id="rId23"/>
    <p:sldId id="279" r:id="rId24"/>
    <p:sldId id="352" r:id="rId25"/>
    <p:sldId id="351" r:id="rId26"/>
    <p:sldId id="357" r:id="rId27"/>
    <p:sldId id="353" r:id="rId28"/>
    <p:sldId id="354" r:id="rId29"/>
    <p:sldId id="445" r:id="rId30"/>
    <p:sldId id="446" r:id="rId31"/>
    <p:sldId id="447" r:id="rId32"/>
    <p:sldId id="356" r:id="rId33"/>
    <p:sldId id="358" r:id="rId34"/>
    <p:sldId id="359" r:id="rId35"/>
    <p:sldId id="360" r:id="rId36"/>
    <p:sldId id="363" r:id="rId37"/>
    <p:sldId id="361" r:id="rId38"/>
    <p:sldId id="364" r:id="rId39"/>
    <p:sldId id="365" r:id="rId40"/>
    <p:sldId id="281" r:id="rId41"/>
    <p:sldId id="455" r:id="rId42"/>
    <p:sldId id="282" r:id="rId43"/>
    <p:sldId id="283" r:id="rId44"/>
    <p:sldId id="284" r:id="rId45"/>
    <p:sldId id="285" r:id="rId46"/>
    <p:sldId id="286" r:id="rId47"/>
    <p:sldId id="367" r:id="rId48"/>
    <p:sldId id="454" r:id="rId49"/>
    <p:sldId id="257" r:id="rId50"/>
    <p:sldId id="287" r:id="rId51"/>
    <p:sldId id="259" r:id="rId52"/>
    <p:sldId id="260" r:id="rId53"/>
    <p:sldId id="261" r:id="rId54"/>
    <p:sldId id="262" r:id="rId55"/>
    <p:sldId id="263" r:id="rId56"/>
    <p:sldId id="264" r:id="rId57"/>
    <p:sldId id="368" r:id="rId58"/>
    <p:sldId id="369" r:id="rId59"/>
    <p:sldId id="370" r:id="rId60"/>
    <p:sldId id="371" r:id="rId61"/>
    <p:sldId id="288" r:id="rId62"/>
    <p:sldId id="289" r:id="rId63"/>
    <p:sldId id="313" r:id="rId64"/>
    <p:sldId id="339" r:id="rId65"/>
    <p:sldId id="333" r:id="rId66"/>
    <p:sldId id="290" r:id="rId67"/>
    <p:sldId id="291" r:id="rId68"/>
    <p:sldId id="292" r:id="rId69"/>
    <p:sldId id="293" r:id="rId70"/>
    <p:sldId id="294" r:id="rId71"/>
    <p:sldId id="381" r:id="rId72"/>
    <p:sldId id="382" r:id="rId73"/>
    <p:sldId id="423" r:id="rId74"/>
    <p:sldId id="424" r:id="rId75"/>
    <p:sldId id="425" r:id="rId76"/>
    <p:sldId id="383" r:id="rId77"/>
    <p:sldId id="406" r:id="rId78"/>
    <p:sldId id="407" r:id="rId79"/>
    <p:sldId id="408" r:id="rId80"/>
    <p:sldId id="409" r:id="rId81"/>
    <p:sldId id="410" r:id="rId82"/>
    <p:sldId id="411" r:id="rId83"/>
    <p:sldId id="412" r:id="rId84"/>
    <p:sldId id="414" r:id="rId85"/>
    <p:sldId id="415" r:id="rId86"/>
    <p:sldId id="416" r:id="rId87"/>
    <p:sldId id="418" r:id="rId88"/>
    <p:sldId id="419" r:id="rId89"/>
    <p:sldId id="413" r:id="rId90"/>
    <p:sldId id="421" r:id="rId91"/>
    <p:sldId id="422" r:id="rId92"/>
    <p:sldId id="444" r:id="rId93"/>
    <p:sldId id="442" r:id="rId94"/>
    <p:sldId id="420" r:id="rId95"/>
    <p:sldId id="387" r:id="rId96"/>
    <p:sldId id="394" r:id="rId97"/>
    <p:sldId id="395" r:id="rId98"/>
    <p:sldId id="396" r:id="rId99"/>
    <p:sldId id="397" r:id="rId100"/>
    <p:sldId id="398" r:id="rId101"/>
    <p:sldId id="399" r:id="rId102"/>
    <p:sldId id="400" r:id="rId103"/>
    <p:sldId id="401" r:id="rId104"/>
    <p:sldId id="402" r:id="rId105"/>
    <p:sldId id="427" r:id="rId106"/>
    <p:sldId id="441" r:id="rId107"/>
    <p:sldId id="443" r:id="rId108"/>
    <p:sldId id="448" r:id="rId109"/>
    <p:sldId id="384" r:id="rId110"/>
    <p:sldId id="426" r:id="rId111"/>
    <p:sldId id="428" r:id="rId112"/>
    <p:sldId id="431" r:id="rId113"/>
    <p:sldId id="429" r:id="rId114"/>
    <p:sldId id="430" r:id="rId115"/>
    <p:sldId id="388" r:id="rId116"/>
    <p:sldId id="433" r:id="rId117"/>
    <p:sldId id="434" r:id="rId118"/>
    <p:sldId id="385" r:id="rId119"/>
    <p:sldId id="432" r:id="rId120"/>
    <p:sldId id="389" r:id="rId121"/>
    <p:sldId id="390" r:id="rId122"/>
    <p:sldId id="391" r:id="rId123"/>
    <p:sldId id="393" r:id="rId124"/>
    <p:sldId id="404" r:id="rId125"/>
    <p:sldId id="437" r:id="rId126"/>
    <p:sldId id="438" r:id="rId127"/>
    <p:sldId id="439" r:id="rId128"/>
    <p:sldId id="405" r:id="rId129"/>
    <p:sldId id="435" r:id="rId130"/>
    <p:sldId id="403" r:id="rId131"/>
    <p:sldId id="436" r:id="rId132"/>
    <p:sldId id="298" r:id="rId133"/>
    <p:sldId id="299" r:id="rId134"/>
    <p:sldId id="300" r:id="rId135"/>
    <p:sldId id="301" r:id="rId136"/>
    <p:sldId id="302" r:id="rId137"/>
    <p:sldId id="322" r:id="rId138"/>
    <p:sldId id="323" r:id="rId139"/>
    <p:sldId id="324" r:id="rId140"/>
    <p:sldId id="303" r:id="rId141"/>
    <p:sldId id="316" r:id="rId142"/>
    <p:sldId id="336" r:id="rId143"/>
    <p:sldId id="337" r:id="rId144"/>
    <p:sldId id="338" r:id="rId145"/>
    <p:sldId id="328" r:id="rId146"/>
    <p:sldId id="305" r:id="rId147"/>
    <p:sldId id="314" r:id="rId148"/>
    <p:sldId id="306" r:id="rId149"/>
    <p:sldId id="315" r:id="rId150"/>
    <p:sldId id="307" r:id="rId151"/>
    <p:sldId id="318" r:id="rId152"/>
    <p:sldId id="308" r:id="rId153"/>
    <p:sldId id="319" r:id="rId154"/>
    <p:sldId id="310" r:id="rId155"/>
    <p:sldId id="320" r:id="rId156"/>
    <p:sldId id="309" r:id="rId157"/>
    <p:sldId id="317" r:id="rId158"/>
    <p:sldId id="311" r:id="rId159"/>
    <p:sldId id="312" r:id="rId160"/>
    <p:sldId id="329" r:id="rId161"/>
    <p:sldId id="325" r:id="rId162"/>
    <p:sldId id="326" r:id="rId163"/>
    <p:sldId id="327" r:id="rId164"/>
    <p:sldId id="331" r:id="rId165"/>
    <p:sldId id="334" r:id="rId166"/>
    <p:sldId id="332" r:id="rId167"/>
    <p:sldId id="335" r:id="rId168"/>
    <p:sldId id="449" r:id="rId169"/>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9" d="100"/>
          <a:sy n="109" d="100"/>
        </p:scale>
        <p:origin x="6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customXml" Target="../customXml/item2.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customXml" Target="../customXml/item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1CF22C-35FE-9B4E-8D93-D18B4AEC8323}" type="datetimeFigureOut">
              <a:rPr lang="fi-FI" smtClean="0"/>
              <a:t>10.1.2020</a:t>
            </a:fld>
            <a:endParaRPr lang="fi-FI"/>
          </a:p>
        </p:txBody>
      </p:sp>
      <p:sp>
        <p:nvSpPr>
          <p:cNvPr id="4" name="Alatunnisteen paikkamerk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5" name="Dian numeron paikkamerkki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43FDB2-438B-8241-9836-9173F55B1951}" type="slidenum">
              <a:rPr lang="fi-FI" smtClean="0"/>
              <a:t>‹#›</a:t>
            </a:fld>
            <a:endParaRPr lang="fi-FI"/>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490868-368B-734D-A548-F04102F2DDDE}" type="datetimeFigureOut">
              <a:rPr lang="fi-FI" smtClean="0"/>
              <a:t>10.1.2020</a:t>
            </a:fld>
            <a:endParaRPr lang="fi-FI"/>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810BA-8D08-F445-B0DB-39B1F3B4D6AA}" type="slidenum">
              <a:rPr lang="fi-FI" smtClean="0"/>
              <a:t>‹#›</a:t>
            </a:fld>
            <a:endParaRPr lang="fi-FI"/>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fld id="{F02810BA-8D08-F445-B0DB-39B1F3B4D6AA}" type="slidenum">
              <a:rPr lang="fi-FI" smtClean="0"/>
              <a:t>64</a:t>
            </a:fld>
            <a:endParaRPr lang="fi-FI"/>
          </a:p>
        </p:txBody>
      </p:sp>
    </p:spTree>
    <p:extLst>
      <p:ext uri="{BB962C8B-B14F-4D97-AF65-F5344CB8AC3E}">
        <p14:creationId xmlns:p14="http://schemas.microsoft.com/office/powerpoint/2010/main" val="52231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p:cNvSpPr>
            <a:spLocks noGrp="1"/>
          </p:cNvSpPr>
          <p:nvPr>
            <p:ph type="ctrTitle"/>
          </p:nvPr>
        </p:nvSpPr>
        <p:spPr>
          <a:xfrm>
            <a:off x="1524000" y="1122363"/>
            <a:ext cx="9144000" cy="2387600"/>
          </a:xfrm>
        </p:spPr>
        <p:txBody>
          <a:bodyPr anchor="b"/>
          <a:lstStyle>
            <a:lvl1pPr algn="ctr">
              <a:defRPr sz="6000"/>
            </a:lvl1pPr>
          </a:lstStyle>
          <a:p>
            <a:r>
              <a:rPr lang="fi-FI"/>
              <a:t>Muokkaa perustyylejä naps.</a:t>
            </a:r>
          </a:p>
        </p:txBody>
      </p:sp>
      <p:sp>
        <p:nvSpPr>
          <p:cNvPr id="3" name="Alaotsikk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p>
        </p:txBody>
      </p:sp>
      <p:sp>
        <p:nvSpPr>
          <p:cNvPr id="4" name="Päivämäärän paikkamerkki 3"/>
          <p:cNvSpPr>
            <a:spLocks noGrp="1"/>
          </p:cNvSpPr>
          <p:nvPr>
            <p:ph type="dt" sz="half" idx="10"/>
          </p:nvPr>
        </p:nvSpPr>
        <p:spPr/>
        <p:txBody>
          <a:bodyPr/>
          <a:lstStyle/>
          <a:p>
            <a:fld id="{08755390-2F24-D940-A4E8-B24F13A594DA}" type="datetimeFigureOut">
              <a:rPr lang="fi-FI" smtClean="0"/>
              <a:t>10.1.2020</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1620139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perustyylejä naps.</a:t>
            </a:r>
          </a:p>
        </p:txBody>
      </p:sp>
      <p:sp>
        <p:nvSpPr>
          <p:cNvPr id="3" name="Pystysuoran tekstin paikkamerkki 2"/>
          <p:cNvSpPr>
            <a:spLocks noGrp="1"/>
          </p:cNvSpPr>
          <p:nvPr>
            <p:ph type="body" orient="vert" idx="1"/>
          </p:nvPr>
        </p:nvSpPr>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08755390-2F24-D940-A4E8-B24F13A594DA}" type="datetimeFigureOut">
              <a:rPr lang="fi-FI" smtClean="0"/>
              <a:t>10.1.2020</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2000994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p:cNvSpPr>
            <a:spLocks noGrp="1"/>
          </p:cNvSpPr>
          <p:nvPr>
            <p:ph type="title" orient="vert"/>
          </p:nvPr>
        </p:nvSpPr>
        <p:spPr>
          <a:xfrm>
            <a:off x="8724900" y="365125"/>
            <a:ext cx="2628900" cy="5811838"/>
          </a:xfrm>
        </p:spPr>
        <p:txBody>
          <a:bodyPr vert="eaVert"/>
          <a:lstStyle/>
          <a:p>
            <a:r>
              <a:rPr lang="fi-FI"/>
              <a:t>Muokkaa perustyylejä naps.</a:t>
            </a:r>
          </a:p>
        </p:txBody>
      </p:sp>
      <p:sp>
        <p:nvSpPr>
          <p:cNvPr id="3" name="Pystysuoran tekstin paikkamerkki 2"/>
          <p:cNvSpPr>
            <a:spLocks noGrp="1"/>
          </p:cNvSpPr>
          <p:nvPr>
            <p:ph type="body" orient="vert" idx="1"/>
          </p:nvPr>
        </p:nvSpPr>
        <p:spPr>
          <a:xfrm>
            <a:off x="838200" y="365125"/>
            <a:ext cx="7734300" cy="5811838"/>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08755390-2F24-D940-A4E8-B24F13A594DA}" type="datetimeFigureOut">
              <a:rPr lang="fi-FI" smtClean="0"/>
              <a:t>10.1.2020</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111695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perustyylejä naps.</a:t>
            </a:r>
          </a:p>
        </p:txBody>
      </p:sp>
      <p:sp>
        <p:nvSpPr>
          <p:cNvPr id="3" name="Sisällön paikkamerkki 2"/>
          <p:cNvSpPr>
            <a:spLocks noGrp="1"/>
          </p:cNvSpPr>
          <p:nvPr>
            <p:ph idx="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08755390-2F24-D940-A4E8-B24F13A594DA}" type="datetimeFigureOut">
              <a:rPr lang="fi-FI" smtClean="0"/>
              <a:t>10.1.2020</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1734928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p:cNvSpPr>
            <a:spLocks noGrp="1"/>
          </p:cNvSpPr>
          <p:nvPr>
            <p:ph type="title"/>
          </p:nvPr>
        </p:nvSpPr>
        <p:spPr>
          <a:xfrm>
            <a:off x="831850" y="1709738"/>
            <a:ext cx="10515600" cy="2852737"/>
          </a:xfrm>
        </p:spPr>
        <p:txBody>
          <a:bodyPr anchor="b"/>
          <a:lstStyle>
            <a:lvl1pPr>
              <a:defRPr sz="6000"/>
            </a:lvl1pPr>
          </a:lstStyle>
          <a:p>
            <a:r>
              <a:rPr lang="fi-FI"/>
              <a:t>Muokkaa perustyylejä naps.</a:t>
            </a:r>
          </a:p>
        </p:txBody>
      </p:sp>
      <p:sp>
        <p:nvSpPr>
          <p:cNvPr id="3" name="Tekstin paikkamerkki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 napsauttamalla</a:t>
            </a:r>
          </a:p>
        </p:txBody>
      </p:sp>
      <p:sp>
        <p:nvSpPr>
          <p:cNvPr id="4" name="Päivämäärän paikkamerkki 3"/>
          <p:cNvSpPr>
            <a:spLocks noGrp="1"/>
          </p:cNvSpPr>
          <p:nvPr>
            <p:ph type="dt" sz="half" idx="10"/>
          </p:nvPr>
        </p:nvSpPr>
        <p:spPr/>
        <p:txBody>
          <a:bodyPr/>
          <a:lstStyle/>
          <a:p>
            <a:fld id="{08755390-2F24-D940-A4E8-B24F13A594DA}" type="datetimeFigureOut">
              <a:rPr lang="fi-FI" smtClean="0"/>
              <a:t>10.1.2020</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414004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perustyylejä naps.</a:t>
            </a:r>
          </a:p>
        </p:txBody>
      </p:sp>
      <p:sp>
        <p:nvSpPr>
          <p:cNvPr id="3" name="Sisällön paikkamerkki 2"/>
          <p:cNvSpPr>
            <a:spLocks noGrp="1"/>
          </p:cNvSpPr>
          <p:nvPr>
            <p:ph sz="half" idx="1"/>
          </p:nvPr>
        </p:nvSpPr>
        <p:spPr>
          <a:xfrm>
            <a:off x="838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Sisällön paikkamerkki 3"/>
          <p:cNvSpPr>
            <a:spLocks noGrp="1"/>
          </p:cNvSpPr>
          <p:nvPr>
            <p:ph sz="half" idx="2"/>
          </p:nvPr>
        </p:nvSpPr>
        <p:spPr>
          <a:xfrm>
            <a:off x="6172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Päivämäärän paikkamerkki 4"/>
          <p:cNvSpPr>
            <a:spLocks noGrp="1"/>
          </p:cNvSpPr>
          <p:nvPr>
            <p:ph type="dt" sz="half" idx="10"/>
          </p:nvPr>
        </p:nvSpPr>
        <p:spPr/>
        <p:txBody>
          <a:bodyPr/>
          <a:lstStyle/>
          <a:p>
            <a:fld id="{08755390-2F24-D940-A4E8-B24F13A594DA}" type="datetimeFigureOut">
              <a:rPr lang="fi-FI" smtClean="0"/>
              <a:t>10.1.2020</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325942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p:cNvSpPr>
            <a:spLocks noGrp="1"/>
          </p:cNvSpPr>
          <p:nvPr>
            <p:ph type="title"/>
          </p:nvPr>
        </p:nvSpPr>
        <p:spPr>
          <a:xfrm>
            <a:off x="839788" y="365125"/>
            <a:ext cx="10515600" cy="1325563"/>
          </a:xfrm>
        </p:spPr>
        <p:txBody>
          <a:bodyPr/>
          <a:lstStyle/>
          <a:p>
            <a:r>
              <a:rPr lang="fi-FI"/>
              <a:t>Muokkaa perustyylejä naps.</a:t>
            </a:r>
          </a:p>
        </p:txBody>
      </p:sp>
      <p:sp>
        <p:nvSpPr>
          <p:cNvPr id="3" name="Tekstin paikkamerkki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4" name="Sisällön paikkamerkki 3"/>
          <p:cNvSpPr>
            <a:spLocks noGrp="1"/>
          </p:cNvSpPr>
          <p:nvPr>
            <p:ph sz="half" idx="2"/>
          </p:nvPr>
        </p:nvSpPr>
        <p:spPr>
          <a:xfrm>
            <a:off x="839788" y="2505075"/>
            <a:ext cx="5157787"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Tekstin paikkamerkki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6" name="Sisällön paikkamerkki 5"/>
          <p:cNvSpPr>
            <a:spLocks noGrp="1"/>
          </p:cNvSpPr>
          <p:nvPr>
            <p:ph sz="quarter" idx="4"/>
          </p:nvPr>
        </p:nvSpPr>
        <p:spPr>
          <a:xfrm>
            <a:off x="6172200" y="2505075"/>
            <a:ext cx="5183188"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7" name="Päivämäärän paikkamerkki 6"/>
          <p:cNvSpPr>
            <a:spLocks noGrp="1"/>
          </p:cNvSpPr>
          <p:nvPr>
            <p:ph type="dt" sz="half" idx="10"/>
          </p:nvPr>
        </p:nvSpPr>
        <p:spPr/>
        <p:txBody>
          <a:bodyPr/>
          <a:lstStyle/>
          <a:p>
            <a:fld id="{08755390-2F24-D940-A4E8-B24F13A594DA}" type="datetimeFigureOut">
              <a:rPr lang="fi-FI" smtClean="0"/>
              <a:t>10.1.2020</a:t>
            </a:fld>
            <a:endParaRPr lang="fi-FI"/>
          </a:p>
        </p:txBody>
      </p:sp>
      <p:sp>
        <p:nvSpPr>
          <p:cNvPr id="8" name="Alatunnisteen paikkamerkki 7"/>
          <p:cNvSpPr>
            <a:spLocks noGrp="1"/>
          </p:cNvSpPr>
          <p:nvPr>
            <p:ph type="ftr" sz="quarter" idx="11"/>
          </p:nvPr>
        </p:nvSpPr>
        <p:spPr/>
        <p:txBody>
          <a:bodyPr/>
          <a:lstStyle/>
          <a:p>
            <a:endParaRPr lang="fi-FI"/>
          </a:p>
        </p:txBody>
      </p:sp>
      <p:sp>
        <p:nvSpPr>
          <p:cNvPr id="9" name="Dian numeron paikkamerkki 8"/>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203969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perustyylejä naps.</a:t>
            </a:r>
          </a:p>
        </p:txBody>
      </p:sp>
      <p:sp>
        <p:nvSpPr>
          <p:cNvPr id="3" name="Päivämäärän paikkamerkki 2"/>
          <p:cNvSpPr>
            <a:spLocks noGrp="1"/>
          </p:cNvSpPr>
          <p:nvPr>
            <p:ph type="dt" sz="half" idx="10"/>
          </p:nvPr>
        </p:nvSpPr>
        <p:spPr/>
        <p:txBody>
          <a:bodyPr/>
          <a:lstStyle/>
          <a:p>
            <a:fld id="{08755390-2F24-D940-A4E8-B24F13A594DA}" type="datetimeFigureOut">
              <a:rPr lang="fi-FI" smtClean="0"/>
              <a:t>10.1.2020</a:t>
            </a:fld>
            <a:endParaRPr lang="fi-FI"/>
          </a:p>
        </p:txBody>
      </p:sp>
      <p:sp>
        <p:nvSpPr>
          <p:cNvPr id="4" name="Alatunnisteen paikkamerkki 3"/>
          <p:cNvSpPr>
            <a:spLocks noGrp="1"/>
          </p:cNvSpPr>
          <p:nvPr>
            <p:ph type="ftr" sz="quarter" idx="11"/>
          </p:nvPr>
        </p:nvSpPr>
        <p:spPr/>
        <p:txBody>
          <a:bodyPr/>
          <a:lstStyle/>
          <a:p>
            <a:endParaRPr lang="fi-FI"/>
          </a:p>
        </p:txBody>
      </p:sp>
      <p:sp>
        <p:nvSpPr>
          <p:cNvPr id="5" name="Dian numeron paikkamerkki 4"/>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834256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p:cNvSpPr>
            <a:spLocks noGrp="1"/>
          </p:cNvSpPr>
          <p:nvPr>
            <p:ph type="dt" sz="half" idx="10"/>
          </p:nvPr>
        </p:nvSpPr>
        <p:spPr/>
        <p:txBody>
          <a:bodyPr/>
          <a:lstStyle/>
          <a:p>
            <a:fld id="{08755390-2F24-D940-A4E8-B24F13A594DA}" type="datetimeFigureOut">
              <a:rPr lang="fi-FI" smtClean="0"/>
              <a:t>10.1.2020</a:t>
            </a:fld>
            <a:endParaRPr lang="fi-FI"/>
          </a:p>
        </p:txBody>
      </p:sp>
      <p:sp>
        <p:nvSpPr>
          <p:cNvPr id="3" name="Alatunnisteen paikkamerkki 2"/>
          <p:cNvSpPr>
            <a:spLocks noGrp="1"/>
          </p:cNvSpPr>
          <p:nvPr>
            <p:ph type="ftr" sz="quarter" idx="11"/>
          </p:nvPr>
        </p:nvSpPr>
        <p:spPr/>
        <p:txBody>
          <a:bodyPr/>
          <a:lstStyle/>
          <a:p>
            <a:endParaRPr lang="fi-FI"/>
          </a:p>
        </p:txBody>
      </p:sp>
      <p:sp>
        <p:nvSpPr>
          <p:cNvPr id="4" name="Dian numeron paikkamerkki 3"/>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420684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839788" y="457200"/>
            <a:ext cx="3932237" cy="1600200"/>
          </a:xfrm>
        </p:spPr>
        <p:txBody>
          <a:bodyPr anchor="b"/>
          <a:lstStyle>
            <a:lvl1pPr>
              <a:defRPr sz="3200"/>
            </a:lvl1pPr>
          </a:lstStyle>
          <a:p>
            <a:r>
              <a:rPr lang="fi-FI"/>
              <a:t>Muokkaa perustyylejä naps.</a:t>
            </a:r>
          </a:p>
        </p:txBody>
      </p:sp>
      <p:sp>
        <p:nvSpPr>
          <p:cNvPr id="3" name="Sisällön paikkamerkk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Tekstin paikkamerkki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p:cNvSpPr>
            <a:spLocks noGrp="1"/>
          </p:cNvSpPr>
          <p:nvPr>
            <p:ph type="dt" sz="half" idx="10"/>
          </p:nvPr>
        </p:nvSpPr>
        <p:spPr/>
        <p:txBody>
          <a:bodyPr/>
          <a:lstStyle/>
          <a:p>
            <a:fld id="{08755390-2F24-D940-A4E8-B24F13A594DA}" type="datetimeFigureOut">
              <a:rPr lang="fi-FI" smtClean="0"/>
              <a:t>10.1.2020</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924528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p:cNvSpPr>
            <a:spLocks noGrp="1"/>
          </p:cNvSpPr>
          <p:nvPr>
            <p:ph type="title"/>
          </p:nvPr>
        </p:nvSpPr>
        <p:spPr>
          <a:xfrm>
            <a:off x="839788" y="457200"/>
            <a:ext cx="3932237" cy="1600200"/>
          </a:xfrm>
        </p:spPr>
        <p:txBody>
          <a:bodyPr anchor="b"/>
          <a:lstStyle>
            <a:lvl1pPr>
              <a:defRPr sz="3200"/>
            </a:lvl1pPr>
          </a:lstStyle>
          <a:p>
            <a:r>
              <a:rPr lang="fi-FI"/>
              <a:t>Muokkaa perustyylejä naps.</a:t>
            </a:r>
          </a:p>
        </p:txBody>
      </p:sp>
      <p:sp>
        <p:nvSpPr>
          <p:cNvPr id="3" name="Kuvan paikkamerkki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kstin paikkamerkki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p:cNvSpPr>
            <a:spLocks noGrp="1"/>
          </p:cNvSpPr>
          <p:nvPr>
            <p:ph type="dt" sz="half" idx="10"/>
          </p:nvPr>
        </p:nvSpPr>
        <p:spPr/>
        <p:txBody>
          <a:bodyPr/>
          <a:lstStyle/>
          <a:p>
            <a:fld id="{08755390-2F24-D940-A4E8-B24F13A594DA}" type="datetimeFigureOut">
              <a:rPr lang="fi-FI" smtClean="0"/>
              <a:t>10.1.2020</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1498515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perustyylejä naps.</a:t>
            </a:r>
          </a:p>
        </p:txBody>
      </p:sp>
      <p:sp>
        <p:nvSpPr>
          <p:cNvPr id="3" name="Tekstin paikkamerkki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755390-2F24-D940-A4E8-B24F13A594DA}" type="datetimeFigureOut">
              <a:rPr lang="fi-FI" smtClean="0"/>
              <a:t>10.1.2020</a:t>
            </a:fld>
            <a:endParaRPr lang="fi-FI"/>
          </a:p>
        </p:txBody>
      </p:sp>
      <p:sp>
        <p:nvSpPr>
          <p:cNvPr id="5" name="Alatunnisteen paikkamerk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Dian numeron paikkamerkki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E03A7-5689-594F-A00B-0A73996A143A}" type="slidenum">
              <a:rPr lang="fi-FI" smtClean="0"/>
              <a:t>‹#›</a:t>
            </a:fld>
            <a:endParaRPr lang="fi-FI"/>
          </a:p>
        </p:txBody>
      </p:sp>
    </p:spTree>
    <p:extLst>
      <p:ext uri="{BB962C8B-B14F-4D97-AF65-F5344CB8AC3E}">
        <p14:creationId xmlns:p14="http://schemas.microsoft.com/office/powerpoint/2010/main" val="170407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blogs.msdn.microsoft.com/uk_faculty_connection/2016/10/16/creating-an-end-to-end-iot-solution-using-the-microsoft-azure-iot-starter-kit-w-adafruit-feather-m0-wifi-and-microsoft-azur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docs.microsoft.com/en-us/azure/machine-learning/studio/data-science-for-beginners-the-5-questions-data-science-answers"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studio.azureml.net/?selectAccess=true&amp;o=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www.agcotechnologies.com/products/detail/agcommand-app/" TargetMode="External"/><Relationship Id="rId2" Type="http://schemas.openxmlformats.org/officeDocument/2006/relationships/hyperlink" Target="https://www.u-blox.com/en" TargetMode="External"/><Relationship Id="rId1" Type="http://schemas.openxmlformats.org/officeDocument/2006/relationships/slideLayout" Target="../slideLayouts/slideLayout2.xml"/><Relationship Id="rId4" Type="http://schemas.openxmlformats.org/officeDocument/2006/relationships/hyperlink" Target="http://www.volvotrucks.fi/fi-fi/services/fleet-management.html" TargetMode="External"/></Relationships>
</file>

<file path=ppt/slides/_rels/slide131.xml.rels><?xml version="1.0" encoding="UTF-8" standalone="yes"?>
<Relationships xmlns="http://schemas.openxmlformats.org/package/2006/relationships"><Relationship Id="rId2" Type="http://schemas.openxmlformats.org/officeDocument/2006/relationships/hyperlink" Target="http://www.urenio.org/2017/01/11/trends-smart-city-development/"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3.emf"/></Relationships>
</file>

<file path=ppt/slides/_rels/slide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slideshare.net/M2M_Alliance/the-future-of-industrial-iot-by-stephen-mellor-cto-industrial-internet-consortium"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1rYYE3TibP8"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1rYYE3TibP8" TargetMode="External"/><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industrialprime.fi/hitsauksen-internet-tulee-kemppi-avaa-ohjelmointirajapinnan-yhteistyokumppaneill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umma.talentum.fi/article/tv/uutiset/wartsila-teollinen-internet-astui-laivaan/149864"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abb.fi/cawp/seitp202/c2cbb586d04634d3c1257e52003c9348.aspx" TargetMode="External"/><Relationship Id="rId2" Type="http://schemas.openxmlformats.org/officeDocument/2006/relationships/hyperlink" Target="http://new.abb.com/fi/esineiden-internet/teollisen-tuotannon-uusi-aika"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itewiki.fi/blog/2015/10/teollisen-internetin-tuotekehitys-hanke/"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pesmel.com/fileadmin/images/News_events/Pesmel_IoTpalvelut2.pdf"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ibm.com/blogs/internet-of-things/kone/" TargetMode="External"/><Relationship Id="rId2" Type="http://schemas.openxmlformats.org/officeDocument/2006/relationships/hyperlink" Target="http://www.kauppalehti.fi/uutiset/kone-kytkee-hissit-ja-portaat-esineiden-internetiin/gwhmwRaL" TargetMode="External"/><Relationship Id="rId1" Type="http://schemas.openxmlformats.org/officeDocument/2006/relationships/slideLayout" Target="../slideLayouts/slideLayout2.xml"/><Relationship Id="rId4" Type="http://schemas.openxmlformats.org/officeDocument/2006/relationships/hyperlink" Target="https://www.uusiteknologia.fi/2017/02/09/kone-to-alypalvelut-hisseihin-watson-iot-apuna/"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trelab.fi/fi/"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www.iot-ticket.com/fi/uutiset/60-wapice-rakentaa-lora-verkon-seitsemaan-kaupunkiin"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Teollinen internet</a:t>
            </a:r>
          </a:p>
        </p:txBody>
      </p:sp>
      <p:sp>
        <p:nvSpPr>
          <p:cNvPr id="3" name="Alaotsikko 2"/>
          <p:cNvSpPr>
            <a:spLocks noGrp="1"/>
          </p:cNvSpPr>
          <p:nvPr>
            <p:ph type="subTitle" idx="1"/>
          </p:nvPr>
        </p:nvSpPr>
        <p:spPr/>
        <p:txBody>
          <a:bodyPr/>
          <a:lstStyle/>
          <a:p>
            <a:r>
              <a:rPr lang="fi-FI" dirty="0"/>
              <a:t>Petteri </a:t>
            </a:r>
            <a:r>
              <a:rPr lang="fi-FI" dirty="0" smtClean="0"/>
              <a:t>Mäkelä</a:t>
            </a:r>
          </a:p>
          <a:p>
            <a:r>
              <a:rPr lang="fi-FI" dirty="0" smtClean="0"/>
              <a:t>2020</a:t>
            </a:r>
            <a:endParaRPr lang="fi-FI" dirty="0"/>
          </a:p>
        </p:txBody>
      </p:sp>
    </p:spTree>
    <p:extLst>
      <p:ext uri="{BB962C8B-B14F-4D97-AF65-F5344CB8AC3E}">
        <p14:creationId xmlns:p14="http://schemas.microsoft.com/office/powerpoint/2010/main" val="14566971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Sisältö ja oppitunnit (3/4)</a:t>
            </a:r>
            <a:br>
              <a:rPr lang="fi-FI" dirty="0"/>
            </a:br>
            <a:r>
              <a:rPr lang="fi-FI" dirty="0"/>
              <a:t>Ryhmä </a:t>
            </a:r>
            <a:r>
              <a:rPr lang="fi-FI" dirty="0" smtClean="0"/>
              <a:t>B, Ohjelmistoprojekti, Juha Hirvonen</a:t>
            </a:r>
            <a:endParaRPr lang="fi-FI" dirty="0"/>
          </a:p>
        </p:txBody>
      </p:sp>
      <p:sp>
        <p:nvSpPr>
          <p:cNvPr id="3" name="Content Placeholder 2"/>
          <p:cNvSpPr>
            <a:spLocks noGrp="1"/>
          </p:cNvSpPr>
          <p:nvPr>
            <p:ph idx="1"/>
          </p:nvPr>
        </p:nvSpPr>
        <p:spPr/>
        <p:txBody>
          <a:bodyPr/>
          <a:lstStyle/>
          <a:p>
            <a:r>
              <a:rPr lang="fi-FI" smtClean="0"/>
              <a:t>31.1.2020</a:t>
            </a:r>
            <a:endParaRPr lang="fi-FI" dirty="0"/>
          </a:p>
          <a:p>
            <a:pPr lvl="1"/>
            <a:r>
              <a:rPr lang="fi-FI" dirty="0" smtClean="0"/>
              <a:t>Opastus ohjelmointiympäristöön ja pilvipalveluun</a:t>
            </a:r>
          </a:p>
          <a:p>
            <a:pPr lvl="1"/>
            <a:r>
              <a:rPr lang="fi-FI" dirty="0" smtClean="0"/>
              <a:t>Harjoitustyön aiheen valinta</a:t>
            </a:r>
            <a:endParaRPr lang="fi-FI" dirty="0"/>
          </a:p>
          <a:p>
            <a:r>
              <a:rPr lang="fi-FI" dirty="0"/>
              <a:t>14.2.2020</a:t>
            </a:r>
          </a:p>
          <a:p>
            <a:pPr lvl="1"/>
            <a:r>
              <a:rPr lang="fi-FI" dirty="0"/>
              <a:t>Vierailu teollisen internetin </a:t>
            </a:r>
            <a:r>
              <a:rPr lang="fi-FI" dirty="0" smtClean="0"/>
              <a:t>laboratoriossa</a:t>
            </a:r>
          </a:p>
          <a:p>
            <a:pPr lvl="1"/>
            <a:r>
              <a:rPr lang="fi-FI" dirty="0" smtClean="0"/>
              <a:t>Harjoitustyön tekeminen</a:t>
            </a:r>
            <a:endParaRPr lang="fi-FI" dirty="0"/>
          </a:p>
          <a:p>
            <a:r>
              <a:rPr lang="fi-FI" dirty="0"/>
              <a:t>6.3.2020</a:t>
            </a:r>
          </a:p>
          <a:p>
            <a:pPr lvl="1"/>
            <a:r>
              <a:rPr lang="fi-FI" dirty="0"/>
              <a:t>Harjoitustyön </a:t>
            </a:r>
            <a:r>
              <a:rPr lang="fi-FI" dirty="0" smtClean="0"/>
              <a:t>tekeminen</a:t>
            </a:r>
            <a:endParaRPr lang="fi-FI" dirty="0"/>
          </a:p>
        </p:txBody>
      </p:sp>
    </p:spTree>
    <p:extLst>
      <p:ext uri="{BB962C8B-B14F-4D97-AF65-F5344CB8AC3E}">
        <p14:creationId xmlns:p14="http://schemas.microsoft.com/office/powerpoint/2010/main" val="24566844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PaaS</a:t>
            </a:r>
            <a:endParaRPr lang="fi-FI" dirty="0"/>
          </a:p>
        </p:txBody>
      </p:sp>
      <p:sp>
        <p:nvSpPr>
          <p:cNvPr id="3" name="Content Placeholder 2"/>
          <p:cNvSpPr>
            <a:spLocks noGrp="1"/>
          </p:cNvSpPr>
          <p:nvPr>
            <p:ph idx="1"/>
          </p:nvPr>
        </p:nvSpPr>
        <p:spPr/>
        <p:txBody>
          <a:bodyPr>
            <a:normAutofit fontScale="92500" lnSpcReduction="20000"/>
          </a:bodyPr>
          <a:lstStyle/>
          <a:p>
            <a:r>
              <a:rPr lang="fi-FI" dirty="0" err="1"/>
              <a:t>PaaS</a:t>
            </a:r>
            <a:r>
              <a:rPr lang="fi-FI" dirty="0"/>
              <a:t>-mallissa palveluntuottaja tarjoaa palveluna alustan, johon asiakkaat voivat kehittää suoraan sovelluksia. </a:t>
            </a:r>
            <a:r>
              <a:rPr lang="fi-FI" dirty="0" err="1"/>
              <a:t>PaaS</a:t>
            </a:r>
            <a:r>
              <a:rPr lang="fi-FI" dirty="0"/>
              <a:t>-mallissa asiakkaan ei tarvitse huolehtia käyttöjärjestelmän tai varusohjelmien ylläpidosta, vaan nämä ovat palveluntarjoajan </a:t>
            </a:r>
            <a:r>
              <a:rPr lang="fi-FI" dirty="0" smtClean="0"/>
              <a:t>vastuulla.</a:t>
            </a:r>
          </a:p>
          <a:p>
            <a:r>
              <a:rPr lang="fi-FI" dirty="0" smtClean="0"/>
              <a:t>Palvelinkoneiden </a:t>
            </a:r>
            <a:r>
              <a:rPr lang="fi-FI" dirty="0"/>
              <a:t>ja niiden ylläpidon lisäksi myös järjestelmä­arkki­teh­tuuri kuuluu palveluun. </a:t>
            </a:r>
            <a:r>
              <a:rPr lang="fi-FI" dirty="0" err="1"/>
              <a:t>PaaS</a:t>
            </a:r>
            <a:r>
              <a:rPr lang="fi-FI" dirty="0"/>
              <a:t>-mallissa </a:t>
            </a:r>
            <a:r>
              <a:rPr lang="fi-FI" dirty="0" err="1"/>
              <a:t>infrastuktuuri</a:t>
            </a:r>
            <a:r>
              <a:rPr lang="fi-FI" dirty="0"/>
              <a:t> on piilotettu kokonaan </a:t>
            </a:r>
            <a:r>
              <a:rPr lang="fi-FI" dirty="0" smtClean="0"/>
              <a:t>asiakkaalta.</a:t>
            </a:r>
          </a:p>
          <a:p>
            <a:r>
              <a:rPr lang="fi-FI" dirty="0" smtClean="0"/>
              <a:t>Asiakkaan </a:t>
            </a:r>
            <a:r>
              <a:rPr lang="fi-FI" dirty="0"/>
              <a:t>vastuulle jäävät sovellusten ylläpito ja </a:t>
            </a:r>
            <a:r>
              <a:rPr lang="fi-FI" dirty="0" smtClean="0"/>
              <a:t>tietoturva.</a:t>
            </a:r>
          </a:p>
          <a:p>
            <a:r>
              <a:rPr lang="fi-FI" dirty="0" err="1" smtClean="0"/>
              <a:t>PaaS</a:t>
            </a:r>
            <a:r>
              <a:rPr lang="fi-FI" dirty="0" smtClean="0"/>
              <a:t> </a:t>
            </a:r>
            <a:r>
              <a:rPr lang="fi-FI" dirty="0"/>
              <a:t>on myös skaalautuva: asiakkaan ei tarvitse huolehtia itse uusien virtuaalikoneiden luomisesta käyttäjämäärän </a:t>
            </a:r>
            <a:r>
              <a:rPr lang="fi-FI" dirty="0" smtClean="0"/>
              <a:t>kasvaessa.</a:t>
            </a:r>
          </a:p>
          <a:p>
            <a:r>
              <a:rPr lang="fi-FI" dirty="0" smtClean="0"/>
              <a:t>Yksi </a:t>
            </a:r>
            <a:r>
              <a:rPr lang="fi-FI" dirty="0"/>
              <a:t>esimerkki </a:t>
            </a:r>
            <a:r>
              <a:rPr lang="fi-FI" dirty="0" err="1"/>
              <a:t>PaaS</a:t>
            </a:r>
            <a:r>
              <a:rPr lang="fi-FI" dirty="0"/>
              <a:t>-palvelusta on Microsoftin </a:t>
            </a:r>
            <a:r>
              <a:rPr lang="fi-FI" dirty="0" err="1"/>
              <a:t>Azure</a:t>
            </a:r>
            <a:r>
              <a:rPr lang="fi-FI" dirty="0"/>
              <a:t>, joka on tarkoitettu myös teollisen internetin sovelluksille.</a:t>
            </a:r>
          </a:p>
          <a:p>
            <a:endParaRPr lang="fi-FI" dirty="0"/>
          </a:p>
        </p:txBody>
      </p:sp>
    </p:spTree>
    <p:extLst>
      <p:ext uri="{BB962C8B-B14F-4D97-AF65-F5344CB8AC3E}">
        <p14:creationId xmlns:p14="http://schemas.microsoft.com/office/powerpoint/2010/main" val="9491037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SaaS</a:t>
            </a:r>
            <a:endParaRPr lang="fi-FI" dirty="0"/>
          </a:p>
        </p:txBody>
      </p:sp>
      <p:sp>
        <p:nvSpPr>
          <p:cNvPr id="3" name="Content Placeholder 2"/>
          <p:cNvSpPr>
            <a:spLocks noGrp="1"/>
          </p:cNvSpPr>
          <p:nvPr>
            <p:ph idx="1"/>
          </p:nvPr>
        </p:nvSpPr>
        <p:spPr/>
        <p:txBody>
          <a:bodyPr/>
          <a:lstStyle/>
          <a:p>
            <a:r>
              <a:rPr lang="fi-FI" dirty="0"/>
              <a:t>SaaS-palvelumallissa asiakas käyttää internetin kautta pilvipalvelussa olevaa </a:t>
            </a:r>
            <a:r>
              <a:rPr lang="fi-FI" dirty="0" smtClean="0"/>
              <a:t>sovellusta.</a:t>
            </a:r>
          </a:p>
          <a:p>
            <a:r>
              <a:rPr lang="fi-FI" dirty="0" smtClean="0"/>
              <a:t>Yleensä </a:t>
            </a:r>
            <a:r>
              <a:rPr lang="fi-FI" dirty="0"/>
              <a:t>asiakas käyttää SaaS-sovellusta selaimella </a:t>
            </a:r>
            <a:r>
              <a:rPr lang="fi-FI" dirty="0" err="1"/>
              <a:t>webin</a:t>
            </a:r>
            <a:r>
              <a:rPr lang="fi-FI" dirty="0"/>
              <a:t> </a:t>
            </a:r>
            <a:r>
              <a:rPr lang="fi-FI" dirty="0" smtClean="0"/>
              <a:t>yli.</a:t>
            </a:r>
          </a:p>
          <a:p>
            <a:r>
              <a:rPr lang="fi-FI" dirty="0" smtClean="0"/>
              <a:t>SaaS-palvelut </a:t>
            </a:r>
            <a:r>
              <a:rPr lang="fi-FI" dirty="0"/>
              <a:t>on tarkoitettu usein loppuasiakkaan käyttöön, kun taas matalamman tason </a:t>
            </a:r>
            <a:r>
              <a:rPr lang="fi-FI" dirty="0" err="1"/>
              <a:t>IaaS</a:t>
            </a:r>
            <a:r>
              <a:rPr lang="fi-FI" dirty="0"/>
              <a:t>- ja </a:t>
            </a:r>
            <a:r>
              <a:rPr lang="fi-FI" dirty="0" err="1"/>
              <a:t>PaaS</a:t>
            </a:r>
            <a:r>
              <a:rPr lang="fi-FI" dirty="0"/>
              <a:t>-palvelumallit on tarkoitettu ohjelmistokehittäjien käyttöön.</a:t>
            </a:r>
          </a:p>
          <a:p>
            <a:endParaRPr lang="fi-FI" dirty="0"/>
          </a:p>
        </p:txBody>
      </p:sp>
    </p:spTree>
    <p:extLst>
      <p:ext uri="{BB962C8B-B14F-4D97-AF65-F5344CB8AC3E}">
        <p14:creationId xmlns:p14="http://schemas.microsoft.com/office/powerpoint/2010/main" val="41255500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Pilvipalvelut ja </a:t>
            </a:r>
            <a:r>
              <a:rPr lang="fi-FI" dirty="0" err="1" smtClean="0"/>
              <a:t>IoT</a:t>
            </a:r>
            <a:endParaRPr lang="fi-FI" dirty="0"/>
          </a:p>
        </p:txBody>
      </p:sp>
      <p:sp>
        <p:nvSpPr>
          <p:cNvPr id="3" name="Content Placeholder 2"/>
          <p:cNvSpPr>
            <a:spLocks noGrp="1"/>
          </p:cNvSpPr>
          <p:nvPr>
            <p:ph idx="1"/>
          </p:nvPr>
        </p:nvSpPr>
        <p:spPr/>
        <p:txBody>
          <a:bodyPr>
            <a:normAutofit fontScale="85000" lnSpcReduction="20000"/>
          </a:bodyPr>
          <a:lstStyle/>
          <a:p>
            <a:r>
              <a:rPr lang="fi-FI" dirty="0"/>
              <a:t>Kaikkia edellä mainittuja palvelumalleja voidaan käyttää teollisen internetin sovellusten </a:t>
            </a:r>
            <a:r>
              <a:rPr lang="fi-FI" dirty="0" smtClean="0"/>
              <a:t>yhtey­dessä.</a:t>
            </a:r>
          </a:p>
          <a:p>
            <a:r>
              <a:rPr lang="fi-FI" dirty="0" smtClean="0"/>
              <a:t>Esimerkiksi </a:t>
            </a:r>
            <a:r>
              <a:rPr lang="fi-FI" dirty="0"/>
              <a:t>Microsoft </a:t>
            </a:r>
            <a:r>
              <a:rPr lang="fi-FI" dirty="0" err="1"/>
              <a:t>Azure</a:t>
            </a:r>
            <a:r>
              <a:rPr lang="fi-FI" dirty="0"/>
              <a:t> -pilvipalvelussa on tarjolla sekä </a:t>
            </a:r>
            <a:r>
              <a:rPr lang="fi-FI" dirty="0" err="1"/>
              <a:t>IaaS</a:t>
            </a:r>
            <a:r>
              <a:rPr lang="fi-FI" dirty="0"/>
              <a:t>- että </a:t>
            </a:r>
            <a:r>
              <a:rPr lang="fi-FI" dirty="0" err="1" smtClean="0"/>
              <a:t>PaaS</a:t>
            </a:r>
            <a:r>
              <a:rPr lang="fi-FI" dirty="0" smtClean="0"/>
              <a:t>-palvelumallit.</a:t>
            </a:r>
          </a:p>
          <a:p>
            <a:r>
              <a:rPr lang="fi-FI" dirty="0" err="1" smtClean="0"/>
              <a:t>IaaS</a:t>
            </a:r>
            <a:r>
              <a:rPr lang="fi-FI" dirty="0" smtClean="0"/>
              <a:t>-palvelumallissa </a:t>
            </a:r>
            <a:r>
              <a:rPr lang="fi-FI" dirty="0"/>
              <a:t>korostuu avoimuus ja joustavuus, kun taas </a:t>
            </a:r>
            <a:r>
              <a:rPr lang="fi-FI" dirty="0" err="1"/>
              <a:t>PaaS</a:t>
            </a:r>
            <a:r>
              <a:rPr lang="fi-FI" dirty="0"/>
              <a:t>-palvelumallissa tehokkuus ja ylläpidon </a:t>
            </a:r>
            <a:r>
              <a:rPr lang="fi-FI" dirty="0" smtClean="0"/>
              <a:t>automatisointi.</a:t>
            </a:r>
          </a:p>
          <a:p>
            <a:r>
              <a:rPr lang="fi-FI" dirty="0" smtClean="0"/>
              <a:t>Toisaalta </a:t>
            </a:r>
            <a:r>
              <a:rPr lang="fi-FI" dirty="0"/>
              <a:t>Googlen mukaan keskus­telu </a:t>
            </a:r>
            <a:r>
              <a:rPr lang="fi-FI" dirty="0" err="1"/>
              <a:t>PaaS</a:t>
            </a:r>
            <a:r>
              <a:rPr lang="fi-FI" dirty="0"/>
              <a:t>- ja </a:t>
            </a:r>
            <a:r>
              <a:rPr lang="fi-FI" dirty="0" err="1"/>
              <a:t>IaaS</a:t>
            </a:r>
            <a:r>
              <a:rPr lang="fi-FI" dirty="0"/>
              <a:t>-palvelumallien paremmuudesta ei ole enää relevanttia. Google </a:t>
            </a:r>
            <a:r>
              <a:rPr lang="fi-FI" dirty="0" err="1"/>
              <a:t>Cloud</a:t>
            </a:r>
            <a:r>
              <a:rPr lang="fi-FI" dirty="0"/>
              <a:t> -pilvipalvelua on kehitetty siten, että pilvipalvelussa oleva sovellus voi hyödyntää sekä </a:t>
            </a:r>
            <a:r>
              <a:rPr lang="fi-FI" dirty="0" err="1"/>
              <a:t>PaaS</a:t>
            </a:r>
            <a:r>
              <a:rPr lang="fi-FI" dirty="0"/>
              <a:t>- että </a:t>
            </a:r>
            <a:r>
              <a:rPr lang="fi-FI" dirty="0" err="1"/>
              <a:t>IaaS</a:t>
            </a:r>
            <a:r>
              <a:rPr lang="fi-FI" dirty="0"/>
              <a:t>-palvelumallia. Amazon Web Servicessä kehitys on mennyt samaan suuntaan</a:t>
            </a:r>
            <a:r>
              <a:rPr lang="fi-FI" dirty="0" smtClean="0"/>
              <a:t>.</a:t>
            </a:r>
          </a:p>
          <a:p>
            <a:r>
              <a:rPr lang="fi-FI" dirty="0"/>
              <a:t>Microsoftin, Amazonin ja Googlen pilvipalvelut on tarkoitettu tietenkin myös muuhunkin käyttöön kuin pelkästään teollisen internetin tai esineiden internetin sovelluksiin. Kaikissa näissä alustoissa on kuitenkin monia </a:t>
            </a:r>
            <a:r>
              <a:rPr lang="fi-FI" dirty="0" err="1"/>
              <a:t>IoT</a:t>
            </a:r>
            <a:r>
              <a:rPr lang="fi-FI" dirty="0"/>
              <a:t>-sovelluksia hyödyttäviä ominaisuuksia.</a:t>
            </a:r>
          </a:p>
          <a:p>
            <a:endParaRPr lang="fi-FI" dirty="0"/>
          </a:p>
          <a:p>
            <a:endParaRPr lang="fi-FI" dirty="0"/>
          </a:p>
        </p:txBody>
      </p:sp>
    </p:spTree>
    <p:extLst>
      <p:ext uri="{BB962C8B-B14F-4D97-AF65-F5344CB8AC3E}">
        <p14:creationId xmlns:p14="http://schemas.microsoft.com/office/powerpoint/2010/main" val="326915803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IoT</a:t>
            </a:r>
            <a:r>
              <a:rPr lang="fi-FI" dirty="0" smtClean="0"/>
              <a:t>-alustat</a:t>
            </a:r>
            <a:endParaRPr lang="fi-FI" dirty="0"/>
          </a:p>
        </p:txBody>
      </p:sp>
      <p:sp>
        <p:nvSpPr>
          <p:cNvPr id="3" name="Content Placeholder 2"/>
          <p:cNvSpPr>
            <a:spLocks noGrp="1"/>
          </p:cNvSpPr>
          <p:nvPr>
            <p:ph idx="1"/>
          </p:nvPr>
        </p:nvSpPr>
        <p:spPr/>
        <p:txBody>
          <a:bodyPr/>
          <a:lstStyle/>
          <a:p>
            <a:r>
              <a:rPr lang="fi-FI" dirty="0"/>
              <a:t>Periaatteessa teollisen internetin tai esineiden internetin sovellus voidaan rakentaa mihin tahansa pilvipalveluun. Markkinoilla on kuitenkin niin sanottuja </a:t>
            </a:r>
            <a:r>
              <a:rPr lang="fi-FI" dirty="0" err="1"/>
              <a:t>IoT</a:t>
            </a:r>
            <a:r>
              <a:rPr lang="fi-FI" dirty="0"/>
              <a:t>-alustoja, joissa on valmii­na sovelluksen tekemistä helpottavia palveluja tai toimintoja. </a:t>
            </a:r>
            <a:endParaRPr lang="fi-FI" dirty="0" smtClean="0"/>
          </a:p>
          <a:p>
            <a:r>
              <a:rPr lang="fi-FI" dirty="0" err="1"/>
              <a:t>SeAMKin</a:t>
            </a:r>
            <a:r>
              <a:rPr lang="fi-FI" dirty="0"/>
              <a:t> </a:t>
            </a:r>
            <a:r>
              <a:rPr lang="fi-FI" dirty="0" err="1"/>
              <a:t>Kyberi</a:t>
            </a:r>
            <a:r>
              <a:rPr lang="fi-FI" dirty="0"/>
              <a:t>-hankkeessa on perehdytty seuraaviin pilvipalvelu- ja </a:t>
            </a:r>
            <a:r>
              <a:rPr lang="fi-FI" dirty="0" err="1"/>
              <a:t>IoT</a:t>
            </a:r>
            <a:r>
              <a:rPr lang="fi-FI" dirty="0"/>
              <a:t>-­alus­toi­hin, joita voidaan hyödyntää teollisen internetin </a:t>
            </a:r>
            <a:r>
              <a:rPr lang="fi-FI" dirty="0" err="1"/>
              <a:t>sovelluksiissa</a:t>
            </a:r>
            <a:r>
              <a:rPr lang="fi-FI" dirty="0"/>
              <a:t>: Microsoft </a:t>
            </a:r>
            <a:r>
              <a:rPr lang="fi-FI" dirty="0" err="1"/>
              <a:t>Azure</a:t>
            </a:r>
            <a:r>
              <a:rPr lang="fi-FI" dirty="0"/>
              <a:t>, </a:t>
            </a:r>
            <a:r>
              <a:rPr lang="fi-FI" dirty="0" err="1"/>
              <a:t>Wapice</a:t>
            </a:r>
            <a:r>
              <a:rPr lang="fi-FI" dirty="0"/>
              <a:t> </a:t>
            </a:r>
            <a:r>
              <a:rPr lang="fi-FI" dirty="0" err="1"/>
              <a:t>IoT</a:t>
            </a:r>
            <a:r>
              <a:rPr lang="fi-FI" dirty="0"/>
              <a:t> </a:t>
            </a:r>
            <a:r>
              <a:rPr lang="fi-FI" dirty="0" err="1"/>
              <a:t>Ticket</a:t>
            </a:r>
            <a:r>
              <a:rPr lang="fi-FI" dirty="0"/>
              <a:t>, Siemens </a:t>
            </a:r>
            <a:r>
              <a:rPr lang="fi-FI" dirty="0" err="1"/>
              <a:t>Mindsphere</a:t>
            </a:r>
            <a:r>
              <a:rPr lang="fi-FI" dirty="0"/>
              <a:t> ja </a:t>
            </a:r>
            <a:r>
              <a:rPr lang="fi-FI" dirty="0" err="1"/>
              <a:t>Thingworx</a:t>
            </a:r>
            <a:r>
              <a:rPr lang="fi-FI" dirty="0"/>
              <a:t>. Muita yleisesti käytettyjä </a:t>
            </a:r>
            <a:r>
              <a:rPr lang="fi-FI" dirty="0" err="1"/>
              <a:t>IoT</a:t>
            </a:r>
            <a:r>
              <a:rPr lang="fi-FI" dirty="0"/>
              <a:t>-alustoja ovat esimerkiksi Amazon Web Services ja IBM </a:t>
            </a:r>
            <a:r>
              <a:rPr lang="fi-FI" dirty="0" err="1"/>
              <a:t>Bluemix</a:t>
            </a:r>
            <a:r>
              <a:rPr lang="fi-FI" dirty="0"/>
              <a:t>.</a:t>
            </a:r>
          </a:p>
          <a:p>
            <a:endParaRPr lang="fi-FI" dirty="0"/>
          </a:p>
          <a:p>
            <a:endParaRPr lang="fi-FI" dirty="0"/>
          </a:p>
        </p:txBody>
      </p:sp>
    </p:spTree>
    <p:extLst>
      <p:ext uri="{BB962C8B-B14F-4D97-AF65-F5344CB8AC3E}">
        <p14:creationId xmlns:p14="http://schemas.microsoft.com/office/powerpoint/2010/main" val="3767217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648"/>
            <a:ext cx="8229600" cy="1143000"/>
          </a:xfrm>
        </p:spPr>
        <p:txBody>
          <a:bodyPr/>
          <a:lstStyle/>
          <a:p>
            <a:r>
              <a:rPr lang="fi-FI" sz="3600"/>
              <a:t>Pilvipalveluiden ja </a:t>
            </a:r>
            <a:r>
              <a:rPr lang="fi-FI" sz="3600" err="1"/>
              <a:t>IoT</a:t>
            </a:r>
            <a:r>
              <a:rPr lang="fi-FI" sz="3600"/>
              <a:t>-alustojen tarjoajia</a:t>
            </a:r>
          </a:p>
        </p:txBody>
      </p:sp>
      <p:sp>
        <p:nvSpPr>
          <p:cNvPr id="3" name="Content Placeholder 2"/>
          <p:cNvSpPr>
            <a:spLocks noGrp="1"/>
          </p:cNvSpPr>
          <p:nvPr>
            <p:ph idx="1"/>
          </p:nvPr>
        </p:nvSpPr>
        <p:spPr/>
        <p:txBody>
          <a:bodyPr>
            <a:normAutofit lnSpcReduction="10000"/>
          </a:bodyPr>
          <a:lstStyle/>
          <a:p>
            <a:r>
              <a:rPr lang="fi-FI" sz="2400" dirty="0"/>
              <a:t>Amazon Web Services (AWS)</a:t>
            </a:r>
          </a:p>
          <a:p>
            <a:pPr lvl="1"/>
            <a:r>
              <a:rPr lang="fi-FI" sz="2000" dirty="0"/>
              <a:t>AWS </a:t>
            </a:r>
            <a:r>
              <a:rPr lang="fi-FI" sz="2000" dirty="0" err="1"/>
              <a:t>IoT</a:t>
            </a:r>
            <a:r>
              <a:rPr lang="fi-FI" sz="2000" dirty="0"/>
              <a:t>, </a:t>
            </a:r>
            <a:r>
              <a:rPr lang="fi-FI" sz="2000" dirty="0" err="1"/>
              <a:t>Hadoop</a:t>
            </a:r>
            <a:r>
              <a:rPr lang="fi-FI" sz="2000" dirty="0"/>
              <a:t> </a:t>
            </a:r>
            <a:r>
              <a:rPr lang="fi-FI" sz="2000" dirty="0" err="1"/>
              <a:t>Big</a:t>
            </a:r>
            <a:r>
              <a:rPr lang="fi-FI" sz="2000" dirty="0"/>
              <a:t> Data</a:t>
            </a:r>
          </a:p>
          <a:p>
            <a:r>
              <a:rPr lang="fi-FI" sz="2400" dirty="0"/>
              <a:t>Microsoft </a:t>
            </a:r>
            <a:r>
              <a:rPr lang="fi-FI" sz="2400" dirty="0" err="1"/>
              <a:t>Azure</a:t>
            </a:r>
            <a:endParaRPr lang="fi-FI" sz="2400" dirty="0"/>
          </a:p>
          <a:p>
            <a:pPr lvl="1"/>
            <a:r>
              <a:rPr lang="fi-FI" sz="2000" dirty="0" err="1"/>
              <a:t>IoT</a:t>
            </a:r>
            <a:r>
              <a:rPr lang="fi-FI" sz="2000" dirty="0"/>
              <a:t> </a:t>
            </a:r>
            <a:r>
              <a:rPr lang="fi-FI" sz="2000" dirty="0" err="1"/>
              <a:t>Hub</a:t>
            </a:r>
            <a:r>
              <a:rPr lang="fi-FI" sz="2000" dirty="0"/>
              <a:t>, </a:t>
            </a:r>
            <a:r>
              <a:rPr lang="fi-FI" sz="2000" dirty="0" err="1"/>
              <a:t>IoT</a:t>
            </a:r>
            <a:r>
              <a:rPr lang="fi-FI" sz="2000" dirty="0"/>
              <a:t> </a:t>
            </a:r>
            <a:r>
              <a:rPr lang="fi-FI" sz="2000" dirty="0" err="1"/>
              <a:t>Suite</a:t>
            </a:r>
            <a:r>
              <a:rPr lang="fi-FI" sz="2000" dirty="0"/>
              <a:t>, </a:t>
            </a:r>
            <a:r>
              <a:rPr lang="fi-FI" sz="2000" dirty="0" err="1"/>
              <a:t>Hadoop</a:t>
            </a:r>
            <a:r>
              <a:rPr lang="fi-FI" sz="2000" dirty="0"/>
              <a:t> </a:t>
            </a:r>
            <a:r>
              <a:rPr lang="fi-FI" sz="2000" dirty="0" err="1"/>
              <a:t>Big</a:t>
            </a:r>
            <a:r>
              <a:rPr lang="fi-FI" sz="2000" dirty="0"/>
              <a:t> Data</a:t>
            </a:r>
          </a:p>
          <a:p>
            <a:r>
              <a:rPr lang="fi-FI" sz="2400" dirty="0" err="1"/>
              <a:t>ThingWorx</a:t>
            </a:r>
            <a:endParaRPr lang="fi-FI" sz="2400" dirty="0"/>
          </a:p>
          <a:p>
            <a:pPr lvl="1"/>
            <a:r>
              <a:rPr lang="fi-FI" sz="2000" dirty="0"/>
              <a:t>Suomessa Elisan kautta</a:t>
            </a:r>
          </a:p>
          <a:p>
            <a:pPr lvl="1"/>
            <a:r>
              <a:rPr lang="fi-FI" sz="2000" dirty="0"/>
              <a:t>Graafisesti </a:t>
            </a:r>
            <a:r>
              <a:rPr lang="fi-FI" sz="2000" dirty="0" err="1"/>
              <a:t>konfiguroitava</a:t>
            </a:r>
            <a:r>
              <a:rPr lang="fi-FI" sz="2000" dirty="0"/>
              <a:t> ympäristö</a:t>
            </a:r>
          </a:p>
          <a:p>
            <a:r>
              <a:rPr lang="fi-FI" sz="2400" dirty="0"/>
              <a:t>Siemens </a:t>
            </a:r>
            <a:r>
              <a:rPr lang="fi-FI" sz="2400" dirty="0" err="1"/>
              <a:t>Mindsphere</a:t>
            </a:r>
            <a:endParaRPr lang="fi-FI" sz="2400" dirty="0"/>
          </a:p>
          <a:p>
            <a:pPr lvl="1"/>
            <a:r>
              <a:rPr lang="fi-FI" sz="2000" dirty="0"/>
              <a:t>Julkaistaan keväällä 2016</a:t>
            </a:r>
          </a:p>
          <a:p>
            <a:pPr lvl="1"/>
            <a:r>
              <a:rPr lang="fi-FI" sz="2000" dirty="0"/>
              <a:t>Perustuu SAP </a:t>
            </a:r>
            <a:r>
              <a:rPr lang="fi-FI" sz="2000" dirty="0" err="1" smtClean="0"/>
              <a:t>HANAan</a:t>
            </a:r>
            <a:endParaRPr lang="fi-FI" sz="2000" dirty="0" smtClean="0"/>
          </a:p>
          <a:p>
            <a:r>
              <a:rPr lang="fi-FI" sz="2400" dirty="0" err="1" smtClean="0"/>
              <a:t>Wapice</a:t>
            </a:r>
            <a:r>
              <a:rPr lang="fi-FI" sz="2400" dirty="0" smtClean="0"/>
              <a:t> </a:t>
            </a:r>
            <a:r>
              <a:rPr lang="fi-FI" sz="2400" dirty="0" err="1" smtClean="0"/>
              <a:t>IoT</a:t>
            </a:r>
            <a:r>
              <a:rPr lang="fi-FI" sz="2400" dirty="0" smtClean="0"/>
              <a:t> </a:t>
            </a:r>
            <a:r>
              <a:rPr lang="fi-FI" sz="2400" dirty="0" err="1" smtClean="0"/>
              <a:t>Ticket</a:t>
            </a:r>
            <a:endParaRPr lang="fi-FI" sz="2400" dirty="0" smtClean="0"/>
          </a:p>
          <a:p>
            <a:r>
              <a:rPr lang="fi-FI" sz="2400" dirty="0" smtClean="0"/>
              <a:t>IBM Watson/</a:t>
            </a:r>
            <a:r>
              <a:rPr lang="fi-FI" sz="2400" dirty="0" err="1" smtClean="0"/>
              <a:t>Bluemix</a:t>
            </a:r>
            <a:endParaRPr lang="fi-FI" sz="2400" dirty="0"/>
          </a:p>
        </p:txBody>
      </p:sp>
    </p:spTree>
    <p:extLst>
      <p:ext uri="{BB962C8B-B14F-4D97-AF65-F5344CB8AC3E}">
        <p14:creationId xmlns:p14="http://schemas.microsoft.com/office/powerpoint/2010/main" val="285250148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Pilvipalvelut ja </a:t>
            </a:r>
            <a:r>
              <a:rPr lang="fi-FI" dirty="0" err="1" smtClean="0"/>
              <a:t>IoT</a:t>
            </a:r>
            <a:r>
              <a:rPr lang="fi-FI" dirty="0" smtClean="0"/>
              <a:t>-alustat</a:t>
            </a:r>
            <a:endParaRPr lang="fi-FI" dirty="0"/>
          </a:p>
        </p:txBody>
      </p:sp>
      <p:sp>
        <p:nvSpPr>
          <p:cNvPr id="3" name="Content Placeholder 2"/>
          <p:cNvSpPr>
            <a:spLocks noGrp="1"/>
          </p:cNvSpPr>
          <p:nvPr>
            <p:ph idx="1"/>
          </p:nvPr>
        </p:nvSpPr>
        <p:spPr/>
        <p:txBody>
          <a:bodyPr/>
          <a:lstStyle/>
          <a:p>
            <a:r>
              <a:rPr lang="fi-FI" dirty="0" smtClean="0"/>
              <a:t>Yleiskäyttöistä kaikkiin sovelluksiin valmista </a:t>
            </a:r>
            <a:r>
              <a:rPr lang="fi-FI" dirty="0" err="1" smtClean="0"/>
              <a:t>IoT</a:t>
            </a:r>
            <a:r>
              <a:rPr lang="fi-FI" dirty="0" smtClean="0"/>
              <a:t>-alustaa ei ole (vielä) olemassa</a:t>
            </a:r>
          </a:p>
          <a:p>
            <a:r>
              <a:rPr lang="fi-FI" dirty="0" smtClean="0"/>
              <a:t>Valmiit ”helppokäyttöiset” </a:t>
            </a:r>
            <a:r>
              <a:rPr lang="fi-FI" dirty="0" err="1" smtClean="0"/>
              <a:t>IoT</a:t>
            </a:r>
            <a:r>
              <a:rPr lang="fi-FI" dirty="0" smtClean="0"/>
              <a:t>-alustat vaativat nekin ohjelmistosovelluksen tekemistä</a:t>
            </a:r>
          </a:p>
          <a:p>
            <a:r>
              <a:rPr lang="fi-FI" dirty="0" smtClean="0"/>
              <a:t>Käytännössä teollisen internetin hyödyntämiseksi tarvitaan aina tietojärjestelmähanke</a:t>
            </a:r>
            <a:endParaRPr lang="fi-FI" dirty="0"/>
          </a:p>
        </p:txBody>
      </p:sp>
    </p:spTree>
    <p:extLst>
      <p:ext uri="{BB962C8B-B14F-4D97-AF65-F5344CB8AC3E}">
        <p14:creationId xmlns:p14="http://schemas.microsoft.com/office/powerpoint/2010/main" val="8906082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Yksinkertainen </a:t>
            </a:r>
            <a:r>
              <a:rPr lang="fi-FI" dirty="0" err="1" smtClean="0"/>
              <a:t>Azure</a:t>
            </a:r>
            <a:r>
              <a:rPr lang="fi-FI" dirty="0" smtClean="0"/>
              <a:t>-sovellus</a:t>
            </a:r>
            <a:endParaRPr lang="fi-FI" dirty="0"/>
          </a:p>
        </p:txBody>
      </p:sp>
      <p:pic>
        <p:nvPicPr>
          <p:cNvPr id="4" name="Picture 3"/>
          <p:cNvPicPr>
            <a:picLocks noChangeAspect="1"/>
          </p:cNvPicPr>
          <p:nvPr/>
        </p:nvPicPr>
        <p:blipFill>
          <a:blip r:embed="rId2"/>
          <a:stretch>
            <a:fillRect/>
          </a:stretch>
        </p:blipFill>
        <p:spPr>
          <a:xfrm>
            <a:off x="663575" y="1598808"/>
            <a:ext cx="7588250" cy="4860714"/>
          </a:xfrm>
          <a:prstGeom prst="rect">
            <a:avLst/>
          </a:prstGeom>
        </p:spPr>
      </p:pic>
      <p:sp>
        <p:nvSpPr>
          <p:cNvPr id="5" name="Rectangle 4"/>
          <p:cNvSpPr/>
          <p:nvPr/>
        </p:nvSpPr>
        <p:spPr>
          <a:xfrm>
            <a:off x="5702300" y="5838842"/>
            <a:ext cx="6096000" cy="738664"/>
          </a:xfrm>
          <a:prstGeom prst="rect">
            <a:avLst/>
          </a:prstGeom>
        </p:spPr>
        <p:txBody>
          <a:bodyPr>
            <a:spAutoFit/>
          </a:bodyPr>
          <a:lstStyle/>
          <a:p>
            <a:r>
              <a:rPr lang="fi-FI" sz="1400" dirty="0">
                <a:hlinkClick r:id="rId3"/>
              </a:rPr>
              <a:t>https://blogs.msdn.microsoft.com/uk_faculty_connection/2016/10/16/creating-an-end-to-end-iot-solution-using-the-microsoft-azure-iot-starter-kit-w-adafruit-feather-m0-wifi-and-microsoft-azure</a:t>
            </a:r>
            <a:r>
              <a:rPr lang="fi-FI" sz="1400" dirty="0" smtClean="0">
                <a:hlinkClick r:id="rId3"/>
              </a:rPr>
              <a:t>/</a:t>
            </a:r>
            <a:r>
              <a:rPr lang="fi-FI" sz="1400" dirty="0" smtClean="0"/>
              <a:t> </a:t>
            </a:r>
            <a:endParaRPr lang="fi-FI" sz="1400" dirty="0"/>
          </a:p>
        </p:txBody>
      </p:sp>
    </p:spTree>
    <p:extLst>
      <p:ext uri="{BB962C8B-B14F-4D97-AF65-F5344CB8AC3E}">
        <p14:creationId xmlns:p14="http://schemas.microsoft.com/office/powerpoint/2010/main" val="166165516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SeAMKin</a:t>
            </a:r>
            <a:r>
              <a:rPr lang="fi-FI" dirty="0" smtClean="0"/>
              <a:t> MS </a:t>
            </a:r>
            <a:r>
              <a:rPr lang="fi-FI" dirty="0" err="1" smtClean="0"/>
              <a:t>Azure</a:t>
            </a:r>
            <a:r>
              <a:rPr lang="fi-FI" dirty="0" smtClean="0"/>
              <a:t> -sovellus</a:t>
            </a:r>
            <a:endParaRPr lang="fi-FI" dirty="0"/>
          </a:p>
        </p:txBody>
      </p:sp>
      <p:sp>
        <p:nvSpPr>
          <p:cNvPr id="3" name="Content Placeholder 2"/>
          <p:cNvSpPr>
            <a:spLocks noGrp="1"/>
          </p:cNvSpPr>
          <p:nvPr>
            <p:ph idx="1"/>
          </p:nvPr>
        </p:nvSpPr>
        <p:spPr/>
        <p:txBody>
          <a:bodyPr/>
          <a:lstStyle/>
          <a:p>
            <a:r>
              <a:rPr lang="fi-FI" sz="2400" dirty="0" err="1"/>
              <a:t>Azure</a:t>
            </a:r>
            <a:r>
              <a:rPr lang="fi-FI" sz="2400" dirty="0"/>
              <a:t>-sovellus tehdään valmiiden </a:t>
            </a:r>
            <a:r>
              <a:rPr lang="fi-FI" sz="2400" dirty="0" err="1"/>
              <a:t>tutorialien</a:t>
            </a:r>
            <a:r>
              <a:rPr lang="fi-FI" sz="2400" dirty="0"/>
              <a:t> pohjalta</a:t>
            </a:r>
          </a:p>
          <a:p>
            <a:r>
              <a:rPr lang="fi-FI" sz="2400" dirty="0"/>
              <a:t>Pääasiallisena tavoitteena on tutkia Microsoftin analysointityökaluja (</a:t>
            </a:r>
            <a:r>
              <a:rPr lang="fi-FI" sz="2400" dirty="0" err="1"/>
              <a:t>Stream</a:t>
            </a:r>
            <a:r>
              <a:rPr lang="fi-FI" sz="2400" dirty="0"/>
              <a:t> Analytics ja Power BI)</a:t>
            </a:r>
          </a:p>
        </p:txBody>
      </p:sp>
      <p:pic>
        <p:nvPicPr>
          <p:cNvPr id="4" name="Picture 3"/>
          <p:cNvPicPr/>
          <p:nvPr/>
        </p:nvPicPr>
        <p:blipFill>
          <a:blip r:embed="rId2"/>
          <a:stretch>
            <a:fillRect/>
          </a:stretch>
        </p:blipFill>
        <p:spPr>
          <a:xfrm>
            <a:off x="3431704" y="2940816"/>
            <a:ext cx="6120130" cy="3183890"/>
          </a:xfrm>
          <a:prstGeom prst="rect">
            <a:avLst/>
          </a:prstGeom>
        </p:spPr>
      </p:pic>
    </p:spTree>
    <p:extLst>
      <p:ext uri="{BB962C8B-B14F-4D97-AF65-F5344CB8AC3E}">
        <p14:creationId xmlns:p14="http://schemas.microsoft.com/office/powerpoint/2010/main" val="34555550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Azure</a:t>
            </a:r>
            <a:r>
              <a:rPr lang="fi-FI" dirty="0" smtClean="0"/>
              <a:t> </a:t>
            </a:r>
            <a:r>
              <a:rPr lang="fi-FI" dirty="0" err="1" smtClean="0"/>
              <a:t>device</a:t>
            </a:r>
            <a:r>
              <a:rPr lang="fi-FI" dirty="0" smtClean="0"/>
              <a:t> management</a:t>
            </a:r>
            <a:endParaRPr lang="fi-FI" dirty="0"/>
          </a:p>
        </p:txBody>
      </p:sp>
      <p:pic>
        <p:nvPicPr>
          <p:cNvPr id="70658" name="Picture 2" descr="Device management firmware update pattern grap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411" y="2005300"/>
            <a:ext cx="6623916" cy="438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6091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smtClean="0"/>
              <a:t>Tietovarastot</a:t>
            </a:r>
            <a:endParaRPr lang="fi-FI" dirty="0"/>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38315764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Sisältö ja oppitunnit </a:t>
            </a:r>
            <a:r>
              <a:rPr lang="fi-FI" dirty="0" smtClean="0"/>
              <a:t>(4/4)</a:t>
            </a:r>
            <a:endParaRPr lang="fi-FI" dirty="0"/>
          </a:p>
        </p:txBody>
      </p:sp>
      <p:sp>
        <p:nvSpPr>
          <p:cNvPr id="3" name="Content Placeholder 2"/>
          <p:cNvSpPr>
            <a:spLocks noGrp="1"/>
          </p:cNvSpPr>
          <p:nvPr>
            <p:ph idx="1"/>
          </p:nvPr>
        </p:nvSpPr>
        <p:spPr/>
        <p:txBody>
          <a:bodyPr>
            <a:normAutofit/>
          </a:bodyPr>
          <a:lstStyle/>
          <a:p>
            <a:pPr lvl="0"/>
            <a:r>
              <a:rPr lang="fi-FI" sz="3200" dirty="0" smtClean="0"/>
              <a:t>7.3.2020, Auditorio</a:t>
            </a:r>
            <a:endParaRPr lang="fi-FI" sz="3200" dirty="0"/>
          </a:p>
          <a:p>
            <a:pPr lvl="1"/>
            <a:r>
              <a:rPr lang="fi-FI" sz="2800" dirty="0"/>
              <a:t>Pilvipalvelut ja </a:t>
            </a:r>
            <a:r>
              <a:rPr lang="fi-FI" sz="2800" dirty="0" err="1" smtClean="0"/>
              <a:t>IoT</a:t>
            </a:r>
            <a:r>
              <a:rPr lang="fi-FI" sz="2800" dirty="0" smtClean="0"/>
              <a:t>-alustat</a:t>
            </a:r>
            <a:endParaRPr lang="fi-FI" sz="2800" dirty="0"/>
          </a:p>
          <a:p>
            <a:pPr lvl="1"/>
            <a:r>
              <a:rPr lang="fi-FI" sz="2800" dirty="0"/>
              <a:t>Datan </a:t>
            </a:r>
            <a:r>
              <a:rPr lang="fi-FI" sz="2800" dirty="0" smtClean="0"/>
              <a:t>analysointi</a:t>
            </a:r>
          </a:p>
          <a:p>
            <a:pPr lvl="1"/>
            <a:r>
              <a:rPr lang="fi-FI" sz="2800" dirty="0" smtClean="0"/>
              <a:t>Järjestelmien integraatio (ERP, MES)</a:t>
            </a:r>
          </a:p>
          <a:p>
            <a:pPr lvl="1"/>
            <a:r>
              <a:rPr lang="fi-FI" sz="2800" dirty="0" smtClean="0"/>
              <a:t>Lyhyt ohjelmointitehtävä, demo</a:t>
            </a:r>
          </a:p>
          <a:p>
            <a:pPr lvl="1"/>
            <a:r>
              <a:rPr lang="fi-FI" sz="2800" dirty="0" smtClean="0"/>
              <a:t>Ohjeet tenttiin valmistautumisesta</a:t>
            </a:r>
            <a:endParaRPr lang="fi-FI" sz="2800" dirty="0"/>
          </a:p>
          <a:p>
            <a:pPr lvl="0"/>
            <a:r>
              <a:rPr lang="fi-FI" sz="3200" dirty="0" smtClean="0"/>
              <a:t>13.3.2020, Auditorio</a:t>
            </a:r>
            <a:endParaRPr lang="fi-FI" sz="3200" dirty="0"/>
          </a:p>
          <a:p>
            <a:pPr lvl="1"/>
            <a:r>
              <a:rPr lang="fi-FI" sz="2800" dirty="0" smtClean="0"/>
              <a:t>Tentti</a:t>
            </a:r>
            <a:endParaRPr lang="fi-FI" sz="2800" dirty="0"/>
          </a:p>
          <a:p>
            <a:endParaRPr lang="fi-FI" sz="3200" dirty="0"/>
          </a:p>
        </p:txBody>
      </p:sp>
    </p:spTree>
    <p:extLst>
      <p:ext uri="{BB962C8B-B14F-4D97-AF65-F5344CB8AC3E}">
        <p14:creationId xmlns:p14="http://schemas.microsoft.com/office/powerpoint/2010/main" val="258083832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Tietovarastot	</a:t>
            </a:r>
            <a:endParaRPr lang="fi-FI" dirty="0"/>
          </a:p>
        </p:txBody>
      </p:sp>
      <p:sp>
        <p:nvSpPr>
          <p:cNvPr id="3" name="Content Placeholder 2"/>
          <p:cNvSpPr>
            <a:spLocks noGrp="1"/>
          </p:cNvSpPr>
          <p:nvPr>
            <p:ph idx="1"/>
          </p:nvPr>
        </p:nvSpPr>
        <p:spPr/>
        <p:txBody>
          <a:bodyPr>
            <a:normAutofit fontScale="92500" lnSpcReduction="10000"/>
          </a:bodyPr>
          <a:lstStyle/>
          <a:p>
            <a:r>
              <a:rPr lang="fi-FI" dirty="0" smtClean="0"/>
              <a:t>Pilvipalvelut sisältävät useita vaihtoehtoisia tapoja tiedon tallentamiseen. </a:t>
            </a:r>
          </a:p>
          <a:p>
            <a:r>
              <a:rPr lang="fi-FI" dirty="0" smtClean="0"/>
              <a:t>Tietokannan voi perustaa itse pilvipalvelun virtuaalikoneelle, mutta usein hallittu (</a:t>
            </a:r>
            <a:r>
              <a:rPr lang="fi-FI" dirty="0" err="1" smtClean="0"/>
              <a:t>managed</a:t>
            </a:r>
            <a:r>
              <a:rPr lang="fi-FI" dirty="0" smtClean="0"/>
              <a:t>) tietovarasto on parempi ratkaisu. Tällöin käyttäjän ei tarvitse huolehtia itse tietokantajärjestelmän päivityksistä ja varmuuskopioinneista</a:t>
            </a:r>
          </a:p>
          <a:p>
            <a:r>
              <a:rPr lang="fi-FI" dirty="0" smtClean="0"/>
              <a:t>Pilvipalveluissa olevat hallitut </a:t>
            </a:r>
            <a:r>
              <a:rPr lang="fi-FI" dirty="0" err="1" smtClean="0"/>
              <a:t>NoSQL</a:t>
            </a:r>
            <a:r>
              <a:rPr lang="fi-FI" dirty="0" smtClean="0"/>
              <a:t>-tietovarastot ovat usein skaalautuvia. Tiedon määrän kasvaessa tietoa voidaan tallentaa useaan eri paikkaan.</a:t>
            </a:r>
          </a:p>
          <a:p>
            <a:r>
              <a:rPr lang="fi-FI" dirty="0" smtClean="0"/>
              <a:t>Tietokantojen tyypit</a:t>
            </a:r>
          </a:p>
          <a:p>
            <a:pPr lvl="1"/>
            <a:r>
              <a:rPr lang="fi-FI" dirty="0" smtClean="0"/>
              <a:t>BLOB </a:t>
            </a:r>
            <a:r>
              <a:rPr lang="fi-FI" dirty="0" err="1" smtClean="0"/>
              <a:t>storage</a:t>
            </a:r>
            <a:r>
              <a:rPr lang="fi-FI" dirty="0" smtClean="0"/>
              <a:t> (tiedostot)</a:t>
            </a:r>
          </a:p>
          <a:p>
            <a:pPr lvl="1"/>
            <a:r>
              <a:rPr lang="fi-FI" dirty="0" smtClean="0"/>
              <a:t>Relaatiotietokannat </a:t>
            </a:r>
          </a:p>
          <a:p>
            <a:pPr lvl="1"/>
            <a:r>
              <a:rPr lang="fi-FI" dirty="0" err="1" smtClean="0"/>
              <a:t>NoSQL</a:t>
            </a:r>
            <a:r>
              <a:rPr lang="fi-FI" dirty="0" smtClean="0"/>
              <a:t>-tietokannat</a:t>
            </a:r>
          </a:p>
          <a:p>
            <a:pPr lvl="1"/>
            <a:r>
              <a:rPr lang="fi-FI" dirty="0" smtClean="0"/>
              <a:t>Muistinvaraiset tietokannat</a:t>
            </a:r>
          </a:p>
        </p:txBody>
      </p:sp>
    </p:spTree>
    <p:extLst>
      <p:ext uri="{BB962C8B-B14F-4D97-AF65-F5344CB8AC3E}">
        <p14:creationId xmlns:p14="http://schemas.microsoft.com/office/powerpoint/2010/main" val="32246456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Tietovarastot</a:t>
            </a:r>
            <a:endParaRPr lang="fi-FI" dirty="0"/>
          </a:p>
        </p:txBody>
      </p:sp>
      <p:sp>
        <p:nvSpPr>
          <p:cNvPr id="3" name="Content Placeholder 2"/>
          <p:cNvSpPr>
            <a:spLocks noGrp="1"/>
          </p:cNvSpPr>
          <p:nvPr>
            <p:ph idx="1"/>
          </p:nvPr>
        </p:nvSpPr>
        <p:spPr/>
        <p:txBody>
          <a:bodyPr/>
          <a:lstStyle/>
          <a:p>
            <a:r>
              <a:rPr lang="fi-FI" dirty="0" smtClean="0"/>
              <a:t>Pilvipalveluiden tietovarastot eroavat toisistaan myös tiedon hakemisen nopeuden ja hinnan mukaan</a:t>
            </a:r>
          </a:p>
          <a:p>
            <a:r>
              <a:rPr lang="fi-FI" dirty="0" smtClean="0"/>
              <a:t>Muistinvarainen tietokanta on nopein ja kallein. Muistinvaraista tietokantaa käytetään usein reaaliaikaisessa analysoinnissa silloin, kun dataa on paljon</a:t>
            </a:r>
          </a:p>
          <a:p>
            <a:r>
              <a:rPr lang="fi-FI" dirty="0" smtClean="0"/>
              <a:t>BLOB </a:t>
            </a:r>
            <a:r>
              <a:rPr lang="fi-FI" dirty="0" err="1" smtClean="0"/>
              <a:t>storage</a:t>
            </a:r>
            <a:r>
              <a:rPr lang="fi-FI" dirty="0" smtClean="0"/>
              <a:t> on usein halvin </a:t>
            </a:r>
            <a:r>
              <a:rPr lang="fi-FI" dirty="0" err="1" smtClean="0"/>
              <a:t>tallennestapa</a:t>
            </a:r>
            <a:r>
              <a:rPr lang="fi-FI" dirty="0" smtClean="0"/>
              <a:t>. </a:t>
            </a:r>
            <a:r>
              <a:rPr lang="fi-FI" dirty="0" err="1" smtClean="0"/>
              <a:t>NoSQL</a:t>
            </a:r>
            <a:r>
              <a:rPr lang="fi-FI" dirty="0" smtClean="0"/>
              <a:t>-kannat ovat usein edullisempia käyttää kuin SQL-tietokannat</a:t>
            </a:r>
          </a:p>
          <a:p>
            <a:r>
              <a:rPr lang="fi-FI" dirty="0" smtClean="0"/>
              <a:t>Usein historiadata talletetaan halvimpaan tietovarastoon, josta haut ovat hitaimpia (AWS Glacier). Usein haettavat tiedot tallennetaan nopeimpiin ja kalleimpiin tietovarastoihin</a:t>
            </a:r>
            <a:endParaRPr lang="fi-FI" dirty="0"/>
          </a:p>
        </p:txBody>
      </p:sp>
    </p:spTree>
    <p:extLst>
      <p:ext uri="{BB962C8B-B14F-4D97-AF65-F5344CB8AC3E}">
        <p14:creationId xmlns:p14="http://schemas.microsoft.com/office/powerpoint/2010/main" val="385918381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NoSQL</a:t>
            </a:r>
            <a:r>
              <a:rPr lang="fi-FI" dirty="0" smtClean="0"/>
              <a:t>-kannat</a:t>
            </a:r>
            <a:endParaRPr lang="fi-FI" dirty="0"/>
          </a:p>
        </p:txBody>
      </p:sp>
      <p:sp>
        <p:nvSpPr>
          <p:cNvPr id="3" name="Content Placeholder 2"/>
          <p:cNvSpPr>
            <a:spLocks noGrp="1"/>
          </p:cNvSpPr>
          <p:nvPr>
            <p:ph idx="1"/>
          </p:nvPr>
        </p:nvSpPr>
        <p:spPr/>
        <p:txBody>
          <a:bodyPr>
            <a:normAutofit lnSpcReduction="10000"/>
          </a:bodyPr>
          <a:lstStyle/>
          <a:p>
            <a:r>
              <a:rPr lang="fi-FI" dirty="0" err="1"/>
              <a:t>NoSQL</a:t>
            </a:r>
            <a:r>
              <a:rPr lang="fi-FI" dirty="0"/>
              <a:t>-tietokantajärjestelmät käyttävät usein jotain relaatiomallia yksinkertaisempaa tietomallia, kuten </a:t>
            </a:r>
            <a:r>
              <a:rPr lang="fi-FI" dirty="0" smtClean="0"/>
              <a:t>avain-arvo-mallia.</a:t>
            </a:r>
          </a:p>
          <a:p>
            <a:r>
              <a:rPr lang="fi-FI" dirty="0" err="1"/>
              <a:t>NoSQL</a:t>
            </a:r>
            <a:r>
              <a:rPr lang="fi-FI" dirty="0"/>
              <a:t>-tietokantajärjestelmien ominaispiirteisiin kuuluu myös, että ne eivät noudata kaikkia transaktiokäytäntöjen </a:t>
            </a:r>
            <a:r>
              <a:rPr lang="fi-FI" dirty="0" smtClean="0"/>
              <a:t>ACID-ominaisuuksia (tiedon eheyden suhteen on tehty kompromisseja)</a:t>
            </a:r>
          </a:p>
          <a:p>
            <a:r>
              <a:rPr lang="fi-FI" dirty="0"/>
              <a:t>Näistä periaatteista luopumalla tähdätään nimenomaan parempaan skaalautuvuuteen, saatavuuteen ja suorituskykyyn</a:t>
            </a:r>
            <a:r>
              <a:rPr lang="fi-FI" dirty="0" smtClean="0"/>
              <a:t>.</a:t>
            </a:r>
          </a:p>
          <a:p>
            <a:r>
              <a:rPr lang="fi-FI" dirty="0" err="1" smtClean="0"/>
              <a:t>NoSQL</a:t>
            </a:r>
            <a:r>
              <a:rPr lang="fi-FI" dirty="0" smtClean="0"/>
              <a:t>-kannat sopivat hyvin myös </a:t>
            </a:r>
            <a:r>
              <a:rPr lang="fi-FI" dirty="0" err="1" smtClean="0"/>
              <a:t>IoT</a:t>
            </a:r>
            <a:r>
              <a:rPr lang="fi-FI" dirty="0" smtClean="0"/>
              <a:t>-datan tallentamiseen. Tarjolla on myös aikasarjadatan tallentamiseen tarkoitettuja </a:t>
            </a:r>
            <a:r>
              <a:rPr lang="fi-FI" dirty="0" err="1" smtClean="0"/>
              <a:t>NoSQL</a:t>
            </a:r>
            <a:r>
              <a:rPr lang="fi-FI" dirty="0" smtClean="0"/>
              <a:t>-kantoja</a:t>
            </a:r>
          </a:p>
          <a:p>
            <a:r>
              <a:rPr lang="fi-FI" dirty="0" err="1" smtClean="0"/>
              <a:t>MongoDB</a:t>
            </a:r>
            <a:r>
              <a:rPr lang="fi-FI" dirty="0" smtClean="0"/>
              <a:t>, </a:t>
            </a:r>
            <a:r>
              <a:rPr lang="fi-FI" dirty="0" err="1" smtClean="0"/>
              <a:t>Cassandra</a:t>
            </a:r>
            <a:r>
              <a:rPr lang="fi-FI" dirty="0" smtClean="0"/>
              <a:t>, </a:t>
            </a:r>
            <a:r>
              <a:rPr lang="fi-FI" dirty="0" err="1" smtClean="0"/>
              <a:t>InfluxDB</a:t>
            </a:r>
            <a:endParaRPr lang="fi-FI" dirty="0"/>
          </a:p>
        </p:txBody>
      </p:sp>
    </p:spTree>
    <p:extLst>
      <p:ext uri="{BB962C8B-B14F-4D97-AF65-F5344CB8AC3E}">
        <p14:creationId xmlns:p14="http://schemas.microsoft.com/office/powerpoint/2010/main" val="254252895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Big</a:t>
            </a:r>
            <a:r>
              <a:rPr lang="fi-FI" dirty="0" smtClean="0"/>
              <a:t> data</a:t>
            </a:r>
            <a:endParaRPr lang="fi-FI" dirty="0"/>
          </a:p>
        </p:txBody>
      </p:sp>
      <p:sp>
        <p:nvSpPr>
          <p:cNvPr id="3" name="Content Placeholder 2"/>
          <p:cNvSpPr>
            <a:spLocks noGrp="1"/>
          </p:cNvSpPr>
          <p:nvPr>
            <p:ph idx="1"/>
          </p:nvPr>
        </p:nvSpPr>
        <p:spPr/>
        <p:txBody>
          <a:bodyPr/>
          <a:lstStyle/>
          <a:p>
            <a:r>
              <a:rPr lang="fi-FI" dirty="0" err="1"/>
              <a:t>Big</a:t>
            </a:r>
            <a:r>
              <a:rPr lang="fi-FI" dirty="0"/>
              <a:t> data on erittäin suurten, järjestelemättömien, jatkuvasti lisääntyvien tietomassojen keräämistä, säilyttämistä, jakamista, etsimistä, analysointia sekä esittämistä tilastotiedettä ja tietotekniikkaa hyödyntäen</a:t>
            </a:r>
            <a:r>
              <a:rPr lang="fi-FI" dirty="0" smtClean="0"/>
              <a:t>.</a:t>
            </a:r>
          </a:p>
          <a:p>
            <a:r>
              <a:rPr lang="fi-FI" dirty="0" err="1"/>
              <a:t>Big</a:t>
            </a:r>
            <a:r>
              <a:rPr lang="fi-FI" dirty="0"/>
              <a:t> data on siis yhteisnimitys valtaisille datamäärille, joiden yhteydessä ei voida soveltaa perinteisiä </a:t>
            </a:r>
            <a:r>
              <a:rPr lang="fi-FI" dirty="0" smtClean="0"/>
              <a:t>tietokantoja</a:t>
            </a:r>
          </a:p>
          <a:p>
            <a:r>
              <a:rPr lang="fi-FI" dirty="0" smtClean="0"/>
              <a:t>Datalla ei ole tiukasti määriteltyä rakennetta ja se voi olla tallennettu useaan paikkaan</a:t>
            </a:r>
            <a:endParaRPr lang="fi-FI" dirty="0"/>
          </a:p>
        </p:txBody>
      </p:sp>
    </p:spTree>
    <p:extLst>
      <p:ext uri="{BB962C8B-B14F-4D97-AF65-F5344CB8AC3E}">
        <p14:creationId xmlns:p14="http://schemas.microsoft.com/office/powerpoint/2010/main" val="123893279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Big</a:t>
            </a:r>
            <a:r>
              <a:rPr lang="fi-FI" dirty="0" smtClean="0"/>
              <a:t> data</a:t>
            </a:r>
            <a:endParaRPr lang="fi-FI" dirty="0"/>
          </a:p>
        </p:txBody>
      </p:sp>
      <p:sp>
        <p:nvSpPr>
          <p:cNvPr id="3" name="Content Placeholder 2"/>
          <p:cNvSpPr>
            <a:spLocks noGrp="1"/>
          </p:cNvSpPr>
          <p:nvPr>
            <p:ph idx="1"/>
          </p:nvPr>
        </p:nvSpPr>
        <p:spPr/>
        <p:txBody>
          <a:bodyPr>
            <a:normAutofit/>
          </a:bodyPr>
          <a:lstStyle/>
          <a:p>
            <a:r>
              <a:rPr lang="fi-FI" dirty="0" err="1"/>
              <a:t>Big</a:t>
            </a:r>
            <a:r>
              <a:rPr lang="fi-FI" dirty="0"/>
              <a:t> dataa voidaan kuvata seuraavilla ominaisuuksilla (5 V:tä</a:t>
            </a:r>
            <a:r>
              <a:rPr lang="fi-FI" dirty="0" smtClean="0"/>
              <a:t>):</a:t>
            </a:r>
            <a:endParaRPr lang="fi-FI" dirty="0"/>
          </a:p>
          <a:p>
            <a:pPr lvl="1"/>
            <a:r>
              <a:rPr lang="fi-FI" dirty="0"/>
              <a:t>Volume (Määrä) = Luodun datan määrä ja varastoidun datan määrä. Datan määrä määrittelee arvon ja potentiaaliset oivallukset voidaanko sitä pitää </a:t>
            </a:r>
            <a:r>
              <a:rPr lang="fi-FI" dirty="0" err="1"/>
              <a:t>Big</a:t>
            </a:r>
            <a:r>
              <a:rPr lang="fi-FI" dirty="0"/>
              <a:t> datana vai </a:t>
            </a:r>
            <a:r>
              <a:rPr lang="fi-FI" dirty="0" smtClean="0"/>
              <a:t>ei</a:t>
            </a:r>
            <a:endParaRPr lang="fi-FI" dirty="0"/>
          </a:p>
          <a:p>
            <a:pPr lvl="1"/>
            <a:r>
              <a:rPr lang="fi-FI" dirty="0" err="1"/>
              <a:t>Variety</a:t>
            </a:r>
            <a:r>
              <a:rPr lang="fi-FI" dirty="0"/>
              <a:t> (Valikoima) = Tietojen tyyppi ja luonne. Saatu data koostuu useasta eri lähteestä ja on joko  jäsentymätöntä tai lähes </a:t>
            </a:r>
            <a:r>
              <a:rPr lang="fi-FI" dirty="0" smtClean="0"/>
              <a:t>jäsenneltyä</a:t>
            </a:r>
            <a:endParaRPr lang="fi-FI" dirty="0"/>
          </a:p>
          <a:p>
            <a:pPr lvl="1"/>
            <a:r>
              <a:rPr lang="fi-FI" dirty="0" err="1"/>
              <a:t>Velocity</a:t>
            </a:r>
            <a:r>
              <a:rPr lang="fi-FI" dirty="0"/>
              <a:t> (Nopeus) = Dataa tulee pystyä tuottamaan nopeasti ja sitä tulee myös pystyä käsittelemään </a:t>
            </a:r>
            <a:r>
              <a:rPr lang="fi-FI" dirty="0" smtClean="0"/>
              <a:t>nopeasti</a:t>
            </a:r>
            <a:endParaRPr lang="fi-FI" dirty="0"/>
          </a:p>
          <a:p>
            <a:pPr lvl="1"/>
            <a:r>
              <a:rPr lang="fi-FI" dirty="0"/>
              <a:t>Value (Arvo) = Datan tulee tuottaa arvoa ja dataa tulee pystyä </a:t>
            </a:r>
            <a:r>
              <a:rPr lang="fi-FI" dirty="0" smtClean="0"/>
              <a:t>hyödyntämään</a:t>
            </a:r>
            <a:endParaRPr lang="fi-FI" dirty="0"/>
          </a:p>
          <a:p>
            <a:pPr lvl="1"/>
            <a:r>
              <a:rPr lang="fi-FI" dirty="0" err="1"/>
              <a:t>Veracity</a:t>
            </a:r>
            <a:r>
              <a:rPr lang="fi-FI" dirty="0"/>
              <a:t> (Todenmukaisuus) = Datan analysointi voi johtaa vääriin johtopäätöksiin tai analysoituihin tuloksiin liittyy </a:t>
            </a:r>
            <a:r>
              <a:rPr lang="fi-FI" dirty="0" smtClean="0"/>
              <a:t>epävarmuutta</a:t>
            </a:r>
            <a:endParaRPr lang="fi-FI" dirty="0"/>
          </a:p>
          <a:p>
            <a:endParaRPr lang="fi-FI" dirty="0"/>
          </a:p>
        </p:txBody>
      </p:sp>
    </p:spTree>
    <p:extLst>
      <p:ext uri="{BB962C8B-B14F-4D97-AF65-F5344CB8AC3E}">
        <p14:creationId xmlns:p14="http://schemas.microsoft.com/office/powerpoint/2010/main" val="248733849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smtClean="0"/>
              <a:t>Analytiikka</a:t>
            </a:r>
            <a:endParaRPr lang="fi-FI" dirty="0"/>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27803060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Analytiikka</a:t>
            </a:r>
            <a:endParaRPr lang="fi-FI" dirty="0"/>
          </a:p>
        </p:txBody>
      </p:sp>
      <p:sp>
        <p:nvSpPr>
          <p:cNvPr id="3" name="Content Placeholder 2"/>
          <p:cNvSpPr>
            <a:spLocks noGrp="1"/>
          </p:cNvSpPr>
          <p:nvPr>
            <p:ph idx="1"/>
          </p:nvPr>
        </p:nvSpPr>
        <p:spPr/>
        <p:txBody>
          <a:bodyPr/>
          <a:lstStyle/>
          <a:p>
            <a:r>
              <a:rPr lang="fi-FI" dirty="0" smtClean="0"/>
              <a:t>Datasta pyritään etsimään informaatiota, joka tukee päätöksentekoa liiketoiminnan kriittisissä kysymyksissä</a:t>
            </a:r>
          </a:p>
          <a:p>
            <a:r>
              <a:rPr lang="fi-FI" dirty="0" smtClean="0"/>
              <a:t>Teollisen internetin tapauksessa analytiikan avulla pyritään usein tunnistamaan laitteen vikaantuminen, usein jopa ennalta</a:t>
            </a:r>
          </a:p>
          <a:p>
            <a:r>
              <a:rPr lang="fi-FI" dirty="0" smtClean="0"/>
              <a:t>Analytiikan tekeminen edellyttää tietoja itse tutkittavasta sovellusalueesta, data sciencestä, tilastomatematiikasta ja analysointiin käytettävistä työkaluista. Usein analyysi on kuitenkin varsin yksinkertainen</a:t>
            </a:r>
          </a:p>
          <a:p>
            <a:r>
              <a:rPr lang="fi-FI" dirty="0" smtClean="0"/>
              <a:t>Usein analyysia ajetaan reaaliajassa. Analyysi voidaan tehdä myös jälkikäteen suureen tietomäärään</a:t>
            </a:r>
            <a:endParaRPr lang="fi-FI" dirty="0"/>
          </a:p>
        </p:txBody>
      </p:sp>
    </p:spTree>
    <p:extLst>
      <p:ext uri="{BB962C8B-B14F-4D97-AF65-F5344CB8AC3E}">
        <p14:creationId xmlns:p14="http://schemas.microsoft.com/office/powerpoint/2010/main" val="8907409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z="4000"/>
              <a:t>Datan analysointi pilvipalvelussa</a:t>
            </a:r>
          </a:p>
        </p:txBody>
      </p:sp>
      <p:sp>
        <p:nvSpPr>
          <p:cNvPr id="4" name="Rectangle 3"/>
          <p:cNvSpPr/>
          <p:nvPr/>
        </p:nvSpPr>
        <p:spPr>
          <a:xfrm>
            <a:off x="1775520" y="1700808"/>
            <a:ext cx="1512168" cy="46085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5" name="Rectangle 4"/>
          <p:cNvSpPr/>
          <p:nvPr/>
        </p:nvSpPr>
        <p:spPr>
          <a:xfrm>
            <a:off x="1785469" y="1700808"/>
            <a:ext cx="15022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Devices</a:t>
            </a:r>
            <a:endParaRPr lang="fi-FI" b="1"/>
          </a:p>
        </p:txBody>
      </p:sp>
      <p:sp>
        <p:nvSpPr>
          <p:cNvPr id="6" name="Rectangle 5"/>
          <p:cNvSpPr/>
          <p:nvPr/>
        </p:nvSpPr>
        <p:spPr>
          <a:xfrm>
            <a:off x="1847530" y="2348880"/>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 PLC</a:t>
            </a:r>
          </a:p>
        </p:txBody>
      </p:sp>
      <p:sp>
        <p:nvSpPr>
          <p:cNvPr id="7" name="Rectangle 6"/>
          <p:cNvSpPr/>
          <p:nvPr/>
        </p:nvSpPr>
        <p:spPr>
          <a:xfrm>
            <a:off x="1847529" y="2936087"/>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8" name="Rectangle 7"/>
          <p:cNvSpPr/>
          <p:nvPr/>
        </p:nvSpPr>
        <p:spPr>
          <a:xfrm>
            <a:off x="1847529" y="5237823"/>
            <a:ext cx="1368151" cy="9580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IP </a:t>
            </a:r>
            <a:r>
              <a:rPr lang="fi-FI" err="1"/>
              <a:t>Capable</a:t>
            </a:r>
            <a:r>
              <a:rPr lang="fi-FI"/>
              <a:t/>
            </a:r>
            <a:br>
              <a:rPr lang="fi-FI"/>
            </a:br>
            <a:r>
              <a:rPr lang="fi-FI" err="1"/>
              <a:t>Devices</a:t>
            </a:r>
            <a:endParaRPr lang="fi-FI"/>
          </a:p>
        </p:txBody>
      </p:sp>
      <p:sp>
        <p:nvSpPr>
          <p:cNvPr id="9" name="Rectangle 8"/>
          <p:cNvSpPr/>
          <p:nvPr/>
        </p:nvSpPr>
        <p:spPr>
          <a:xfrm>
            <a:off x="1847529" y="3523295"/>
            <a:ext cx="1368151"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Wireless </a:t>
            </a:r>
            <a:r>
              <a:rPr lang="fi-FI" err="1"/>
              <a:t>Sensor</a:t>
            </a:r>
            <a:r>
              <a:rPr lang="fi-FI"/>
              <a:t/>
            </a:r>
            <a:br>
              <a:rPr lang="fi-FI"/>
            </a:br>
            <a:r>
              <a:rPr lang="fi-FI"/>
              <a:t>Networks</a:t>
            </a:r>
          </a:p>
        </p:txBody>
      </p:sp>
      <p:sp>
        <p:nvSpPr>
          <p:cNvPr id="10" name="Rectangle 9"/>
          <p:cNvSpPr/>
          <p:nvPr/>
        </p:nvSpPr>
        <p:spPr>
          <a:xfrm>
            <a:off x="1850037" y="4630524"/>
            <a:ext cx="1368152"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PI</a:t>
            </a:r>
          </a:p>
        </p:txBody>
      </p:sp>
      <p:sp>
        <p:nvSpPr>
          <p:cNvPr id="12" name="Rectangle 11"/>
          <p:cNvSpPr/>
          <p:nvPr/>
        </p:nvSpPr>
        <p:spPr>
          <a:xfrm>
            <a:off x="3503712"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13" name="Rectangle 12"/>
          <p:cNvSpPr/>
          <p:nvPr/>
        </p:nvSpPr>
        <p:spPr>
          <a:xfrm>
            <a:off x="3503711" y="1700808"/>
            <a:ext cx="1450109"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Collection</a:t>
            </a:r>
            <a:endParaRPr lang="fi-FI" b="1"/>
          </a:p>
        </p:txBody>
      </p:sp>
      <p:sp>
        <p:nvSpPr>
          <p:cNvPr id="20" name="Rectangle 19"/>
          <p:cNvSpPr/>
          <p:nvPr/>
        </p:nvSpPr>
        <p:spPr>
          <a:xfrm>
            <a:off x="3575720" y="3257278"/>
            <a:ext cx="1302148" cy="15121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Field</a:t>
            </a:r>
            <a:endParaRPr lang="fi-FI"/>
          </a:p>
          <a:p>
            <a:pPr algn="ctr"/>
            <a:r>
              <a:rPr lang="fi-FI" err="1"/>
              <a:t>Gateways</a:t>
            </a:r>
            <a:endParaRPr lang="fi-FI"/>
          </a:p>
          <a:p>
            <a:pPr algn="ctr"/>
            <a:r>
              <a:rPr lang="fi-FI"/>
              <a:t>(OPC UA to MQTT/</a:t>
            </a:r>
            <a:br>
              <a:rPr lang="fi-FI"/>
            </a:br>
            <a:r>
              <a:rPr lang="fi-FI"/>
              <a:t>AMQP)</a:t>
            </a:r>
          </a:p>
        </p:txBody>
      </p:sp>
      <p:sp>
        <p:nvSpPr>
          <p:cNvPr id="21" name="Rectangle 20"/>
          <p:cNvSpPr/>
          <p:nvPr/>
        </p:nvSpPr>
        <p:spPr>
          <a:xfrm>
            <a:off x="5169840" y="1700808"/>
            <a:ext cx="1450108" cy="4248472"/>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2" name="Rectangle 21"/>
          <p:cNvSpPr/>
          <p:nvPr/>
        </p:nvSpPr>
        <p:spPr>
          <a:xfrm>
            <a:off x="5169840" y="1700808"/>
            <a:ext cx="1450109" cy="79208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a:t>Message</a:t>
            </a:r>
          </a:p>
          <a:p>
            <a:pPr algn="ctr"/>
            <a:r>
              <a:rPr lang="fi-FI" b="1" err="1"/>
              <a:t>Broker</a:t>
            </a:r>
            <a:endParaRPr lang="fi-FI" b="1"/>
          </a:p>
        </p:txBody>
      </p:sp>
      <p:sp>
        <p:nvSpPr>
          <p:cNvPr id="23" name="Rectangle 22"/>
          <p:cNvSpPr/>
          <p:nvPr/>
        </p:nvSpPr>
        <p:spPr>
          <a:xfrm>
            <a:off x="5241847" y="3215556"/>
            <a:ext cx="1306092" cy="1579019"/>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Kafka</a:t>
            </a:r>
          </a:p>
          <a:p>
            <a:pPr algn="ctr"/>
            <a:r>
              <a:rPr lang="fi-FI" err="1"/>
              <a:t>Event</a:t>
            </a:r>
            <a:r>
              <a:rPr lang="fi-FI"/>
              <a:t> </a:t>
            </a:r>
            <a:r>
              <a:rPr lang="fi-FI" err="1"/>
              <a:t>Hubs</a:t>
            </a:r>
            <a:endParaRPr lang="fi-FI"/>
          </a:p>
          <a:p>
            <a:pPr algn="ctr"/>
            <a:r>
              <a:rPr lang="fi-FI" err="1"/>
              <a:t>IoT</a:t>
            </a:r>
            <a:r>
              <a:rPr lang="fi-FI"/>
              <a:t> </a:t>
            </a:r>
            <a:r>
              <a:rPr lang="fi-FI" err="1"/>
              <a:t>Hub</a:t>
            </a:r>
            <a:endParaRPr lang="fi-FI"/>
          </a:p>
        </p:txBody>
      </p:sp>
      <p:sp>
        <p:nvSpPr>
          <p:cNvPr id="24" name="Rectangle 23"/>
          <p:cNvSpPr/>
          <p:nvPr/>
        </p:nvSpPr>
        <p:spPr>
          <a:xfrm>
            <a:off x="6872272" y="1700808"/>
            <a:ext cx="1450108" cy="4824536"/>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5" name="Rectangle 24"/>
          <p:cNvSpPr/>
          <p:nvPr/>
        </p:nvSpPr>
        <p:spPr>
          <a:xfrm>
            <a:off x="6872272" y="1700808"/>
            <a:ext cx="1450109" cy="115212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Trans</a:t>
            </a:r>
            <a:r>
              <a:rPr lang="fi-FI" b="1"/>
              <a:t>-</a:t>
            </a:r>
            <a:br>
              <a:rPr lang="fi-FI" b="1"/>
            </a:br>
            <a:r>
              <a:rPr lang="fi-FI" b="1" err="1"/>
              <a:t>formation</a:t>
            </a:r>
            <a:r>
              <a:rPr lang="fi-FI" b="1"/>
              <a:t>,</a:t>
            </a:r>
          </a:p>
          <a:p>
            <a:pPr algn="ctr"/>
            <a:r>
              <a:rPr lang="fi-FI" b="1"/>
              <a:t>Storage</a:t>
            </a:r>
          </a:p>
        </p:txBody>
      </p:sp>
      <p:sp>
        <p:nvSpPr>
          <p:cNvPr id="26" name="Rectangle 25"/>
          <p:cNvSpPr/>
          <p:nvPr/>
        </p:nvSpPr>
        <p:spPr>
          <a:xfrm>
            <a:off x="6951098" y="3098228"/>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Real-</a:t>
            </a:r>
            <a:r>
              <a:rPr lang="fi-FI" err="1"/>
              <a:t>time</a:t>
            </a:r>
            <a:endParaRPr lang="fi-FI"/>
          </a:p>
          <a:p>
            <a:pPr algn="ctr"/>
            <a:r>
              <a:rPr lang="fi-FI"/>
              <a:t>Analytics</a:t>
            </a:r>
          </a:p>
        </p:txBody>
      </p:sp>
      <p:sp>
        <p:nvSpPr>
          <p:cNvPr id="27" name="Flowchart: Magnetic Disk 26"/>
          <p:cNvSpPr/>
          <p:nvPr/>
        </p:nvSpPr>
        <p:spPr>
          <a:xfrm>
            <a:off x="6944279" y="4049369"/>
            <a:ext cx="1306092" cy="12795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err="1"/>
              <a:t>Database</a:t>
            </a:r>
            <a:endParaRPr lang="fi-FI"/>
          </a:p>
        </p:txBody>
      </p:sp>
      <p:sp>
        <p:nvSpPr>
          <p:cNvPr id="30" name="Rectangle 29"/>
          <p:cNvSpPr/>
          <p:nvPr/>
        </p:nvSpPr>
        <p:spPr>
          <a:xfrm>
            <a:off x="8759584"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31" name="Rectangle 30"/>
          <p:cNvSpPr/>
          <p:nvPr/>
        </p:nvSpPr>
        <p:spPr>
          <a:xfrm>
            <a:off x="8760691" y="1700808"/>
            <a:ext cx="1450109" cy="7920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Presentationand</a:t>
            </a:r>
            <a:r>
              <a:rPr lang="fi-FI" b="1"/>
              <a:t> action</a:t>
            </a:r>
          </a:p>
        </p:txBody>
      </p:sp>
      <p:sp>
        <p:nvSpPr>
          <p:cNvPr id="32" name="Rectangle 31"/>
          <p:cNvSpPr/>
          <p:nvPr/>
        </p:nvSpPr>
        <p:spPr>
          <a:xfrm>
            <a:off x="6944279" y="5612082"/>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Batch</a:t>
            </a:r>
            <a:endParaRPr lang="fi-FI"/>
          </a:p>
          <a:p>
            <a:pPr algn="ctr"/>
            <a:r>
              <a:rPr lang="fi-FI"/>
              <a:t>Analytics</a:t>
            </a:r>
          </a:p>
        </p:txBody>
      </p:sp>
      <p:sp>
        <p:nvSpPr>
          <p:cNvPr id="33" name="Rectangle 32"/>
          <p:cNvSpPr/>
          <p:nvPr/>
        </p:nvSpPr>
        <p:spPr>
          <a:xfrm>
            <a:off x="8831592" y="259417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Dashboards</a:t>
            </a:r>
            <a:endParaRPr lang="fi-FI"/>
          </a:p>
        </p:txBody>
      </p:sp>
      <p:sp>
        <p:nvSpPr>
          <p:cNvPr id="34" name="Rectangle 33"/>
          <p:cNvSpPr/>
          <p:nvPr/>
        </p:nvSpPr>
        <p:spPr>
          <a:xfrm>
            <a:off x="8826431" y="331683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Business</a:t>
            </a:r>
            <a:br>
              <a:rPr lang="fi-FI"/>
            </a:br>
            <a:r>
              <a:rPr lang="fi-FI" err="1"/>
              <a:t>intelligence</a:t>
            </a:r>
            <a:endParaRPr lang="fi-FI"/>
          </a:p>
        </p:txBody>
      </p:sp>
      <p:sp>
        <p:nvSpPr>
          <p:cNvPr id="35" name="Rectangle 34"/>
          <p:cNvSpPr/>
          <p:nvPr/>
        </p:nvSpPr>
        <p:spPr>
          <a:xfrm>
            <a:off x="8826431" y="4015624"/>
            <a:ext cx="1306092" cy="9975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Devices</a:t>
            </a:r>
            <a:r>
              <a:rPr lang="fi-FI"/>
              <a:t> </a:t>
            </a:r>
            <a:r>
              <a:rPr lang="fi-FI" err="1"/>
              <a:t>or</a:t>
            </a:r>
            <a:r>
              <a:rPr lang="fi-FI"/>
              <a:t/>
            </a:r>
            <a:br>
              <a:rPr lang="fi-FI"/>
            </a:br>
            <a:r>
              <a:rPr lang="fi-FI" err="1"/>
              <a:t>services</a:t>
            </a:r>
            <a:r>
              <a:rPr lang="fi-FI"/>
              <a:t> to</a:t>
            </a:r>
          </a:p>
          <a:p>
            <a:pPr algn="ctr"/>
            <a:r>
              <a:rPr lang="fi-FI" err="1"/>
              <a:t>take</a:t>
            </a:r>
            <a:r>
              <a:rPr lang="fi-FI"/>
              <a:t> action</a:t>
            </a:r>
          </a:p>
        </p:txBody>
      </p:sp>
      <p:sp>
        <p:nvSpPr>
          <p:cNvPr id="36" name="Right Arrow 35"/>
          <p:cNvSpPr/>
          <p:nvPr/>
        </p:nvSpPr>
        <p:spPr>
          <a:xfrm>
            <a:off x="10070295" y="4381690"/>
            <a:ext cx="355965" cy="2654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cxnSp>
        <p:nvCxnSpPr>
          <p:cNvPr id="39" name="Straight Arrow Connector 38"/>
          <p:cNvCxnSpPr>
            <a:stCxn id="4" idx="3"/>
            <a:endCxn id="20" idx="1"/>
          </p:cNvCxnSpPr>
          <p:nvPr/>
        </p:nvCxnSpPr>
        <p:spPr>
          <a:xfrm>
            <a:off x="3287688" y="4005065"/>
            <a:ext cx="288032" cy="82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a:stCxn id="20" idx="3"/>
            <a:endCxn id="23" idx="1"/>
          </p:cNvCxnSpPr>
          <p:nvPr/>
        </p:nvCxnSpPr>
        <p:spPr>
          <a:xfrm flipV="1">
            <a:off x="4877869" y="4005065"/>
            <a:ext cx="363979" cy="82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a:stCxn id="23" idx="3"/>
            <a:endCxn id="26" idx="1"/>
          </p:cNvCxnSpPr>
          <p:nvPr/>
        </p:nvCxnSpPr>
        <p:spPr>
          <a:xfrm flipV="1">
            <a:off x="6547940" y="3479639"/>
            <a:ext cx="403159" cy="5254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p:cNvCxnSpPr/>
          <p:nvPr/>
        </p:nvCxnSpPr>
        <p:spPr>
          <a:xfrm>
            <a:off x="6564962" y="4005066"/>
            <a:ext cx="386137" cy="376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p:cNvCxnSpPr>
            <a:endCxn id="32" idx="0"/>
          </p:cNvCxnSpPr>
          <p:nvPr/>
        </p:nvCxnSpPr>
        <p:spPr>
          <a:xfrm flipH="1">
            <a:off x="7597326" y="5328913"/>
            <a:ext cx="6819" cy="283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p:cNvCxnSpPr>
            <a:stCxn id="26" idx="3"/>
          </p:cNvCxnSpPr>
          <p:nvPr/>
        </p:nvCxnSpPr>
        <p:spPr>
          <a:xfrm flipV="1">
            <a:off x="8257191" y="3479638"/>
            <a:ext cx="501287"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p:cNvCxnSpPr>
            <a:stCxn id="32" idx="3"/>
          </p:cNvCxnSpPr>
          <p:nvPr/>
        </p:nvCxnSpPr>
        <p:spPr>
          <a:xfrm flipV="1">
            <a:off x="8250371" y="5517232"/>
            <a:ext cx="508106" cy="4762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725050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Machine Learning, Data Science</a:t>
            </a:r>
            <a:endParaRPr lang="fi-FI" dirty="0"/>
          </a:p>
        </p:txBody>
      </p:sp>
      <p:sp>
        <p:nvSpPr>
          <p:cNvPr id="3" name="Content Placeholder 2"/>
          <p:cNvSpPr>
            <a:spLocks noGrp="1"/>
          </p:cNvSpPr>
          <p:nvPr>
            <p:ph idx="1"/>
          </p:nvPr>
        </p:nvSpPr>
        <p:spPr/>
        <p:txBody>
          <a:bodyPr/>
          <a:lstStyle/>
          <a:p>
            <a:r>
              <a:rPr lang="fi-FI" dirty="0" smtClean="0"/>
              <a:t>Katso esimerkkejä (5 videota)</a:t>
            </a:r>
          </a:p>
          <a:p>
            <a:pPr lvl="1"/>
            <a:r>
              <a:rPr lang="fi-FI" dirty="0">
                <a:hlinkClick r:id="rId2"/>
              </a:rPr>
              <a:t>https://</a:t>
            </a:r>
            <a:r>
              <a:rPr lang="fi-FI" dirty="0" smtClean="0">
                <a:hlinkClick r:id="rId2"/>
              </a:rPr>
              <a:t>docs.microsoft.com/en-us/azure/machine-learning/studio/data-science-for-beginners-the-5-questions-data-science-answers</a:t>
            </a:r>
            <a:r>
              <a:rPr lang="fi-FI" dirty="0" smtClean="0"/>
              <a:t> </a:t>
            </a:r>
          </a:p>
          <a:p>
            <a:r>
              <a:rPr lang="fi-FI" dirty="0" smtClean="0"/>
              <a:t>Data science. 5 kysymystä</a:t>
            </a:r>
          </a:p>
          <a:p>
            <a:pPr lvl="1"/>
            <a:r>
              <a:rPr lang="fi-FI" dirty="0" smtClean="0"/>
              <a:t>Is </a:t>
            </a:r>
            <a:r>
              <a:rPr lang="fi-FI" dirty="0" err="1" smtClean="0"/>
              <a:t>this</a:t>
            </a:r>
            <a:r>
              <a:rPr lang="fi-FI" dirty="0" smtClean="0"/>
              <a:t> A </a:t>
            </a:r>
            <a:r>
              <a:rPr lang="fi-FI" dirty="0" err="1" smtClean="0"/>
              <a:t>or</a:t>
            </a:r>
            <a:r>
              <a:rPr lang="fi-FI" dirty="0" smtClean="0"/>
              <a:t> B? (</a:t>
            </a:r>
            <a:r>
              <a:rPr lang="fi-FI" dirty="0" err="1" smtClean="0"/>
              <a:t>classification</a:t>
            </a:r>
            <a:r>
              <a:rPr lang="fi-FI" dirty="0" smtClean="0"/>
              <a:t>)</a:t>
            </a:r>
          </a:p>
          <a:p>
            <a:pPr lvl="1"/>
            <a:r>
              <a:rPr lang="fi-FI" dirty="0" smtClean="0"/>
              <a:t>Is </a:t>
            </a:r>
            <a:r>
              <a:rPr lang="fi-FI" dirty="0" err="1" smtClean="0"/>
              <a:t>this</a:t>
            </a:r>
            <a:r>
              <a:rPr lang="fi-FI" dirty="0" smtClean="0"/>
              <a:t> </a:t>
            </a:r>
            <a:r>
              <a:rPr lang="fi-FI" dirty="0" err="1" smtClean="0"/>
              <a:t>weird</a:t>
            </a:r>
            <a:r>
              <a:rPr lang="fi-FI" dirty="0" smtClean="0"/>
              <a:t>? (</a:t>
            </a:r>
            <a:r>
              <a:rPr lang="fi-FI" dirty="0" err="1" smtClean="0"/>
              <a:t>anomaly</a:t>
            </a:r>
            <a:r>
              <a:rPr lang="fi-FI" dirty="0" smtClean="0"/>
              <a:t> </a:t>
            </a:r>
            <a:r>
              <a:rPr lang="fi-FI" dirty="0" err="1" smtClean="0"/>
              <a:t>detection</a:t>
            </a:r>
            <a:r>
              <a:rPr lang="fi-FI" dirty="0" smtClean="0"/>
              <a:t>)</a:t>
            </a:r>
          </a:p>
          <a:p>
            <a:pPr lvl="1"/>
            <a:r>
              <a:rPr lang="fi-FI" dirty="0" smtClean="0"/>
              <a:t>How </a:t>
            </a:r>
            <a:r>
              <a:rPr lang="fi-FI" dirty="0" err="1" smtClean="0"/>
              <a:t>much</a:t>
            </a:r>
            <a:r>
              <a:rPr lang="fi-FI" dirty="0" smtClean="0"/>
              <a:t>, </a:t>
            </a:r>
            <a:r>
              <a:rPr lang="fi-FI" dirty="0" err="1" smtClean="0"/>
              <a:t>how</a:t>
            </a:r>
            <a:r>
              <a:rPr lang="fi-FI" dirty="0" smtClean="0"/>
              <a:t> </a:t>
            </a:r>
            <a:r>
              <a:rPr lang="fi-FI" dirty="0" err="1" smtClean="0"/>
              <a:t>many</a:t>
            </a:r>
            <a:r>
              <a:rPr lang="fi-FI" dirty="0" smtClean="0"/>
              <a:t>? (regression)</a:t>
            </a:r>
          </a:p>
          <a:p>
            <a:pPr lvl="1"/>
            <a:r>
              <a:rPr lang="fi-FI" dirty="0" smtClean="0"/>
              <a:t>How is </a:t>
            </a:r>
            <a:r>
              <a:rPr lang="fi-FI" dirty="0" err="1" smtClean="0"/>
              <a:t>this</a:t>
            </a:r>
            <a:r>
              <a:rPr lang="fi-FI" dirty="0" smtClean="0"/>
              <a:t> </a:t>
            </a:r>
            <a:r>
              <a:rPr lang="fi-FI" dirty="0" err="1" smtClean="0"/>
              <a:t>organized</a:t>
            </a:r>
            <a:r>
              <a:rPr lang="fi-FI" dirty="0" smtClean="0"/>
              <a:t> (</a:t>
            </a:r>
            <a:r>
              <a:rPr lang="fi-FI" dirty="0" err="1" smtClean="0"/>
              <a:t>clustering</a:t>
            </a:r>
            <a:r>
              <a:rPr lang="fi-FI" dirty="0" smtClean="0"/>
              <a:t>)</a:t>
            </a:r>
          </a:p>
          <a:p>
            <a:pPr lvl="1"/>
            <a:r>
              <a:rPr lang="fi-FI" dirty="0" err="1" smtClean="0"/>
              <a:t>What</a:t>
            </a:r>
            <a:r>
              <a:rPr lang="fi-FI" dirty="0" smtClean="0"/>
              <a:t> </a:t>
            </a:r>
            <a:r>
              <a:rPr lang="fi-FI" dirty="0" err="1" smtClean="0"/>
              <a:t>should</a:t>
            </a:r>
            <a:r>
              <a:rPr lang="fi-FI" dirty="0" smtClean="0"/>
              <a:t> I </a:t>
            </a:r>
            <a:r>
              <a:rPr lang="fi-FI" dirty="0" err="1" smtClean="0"/>
              <a:t>do</a:t>
            </a:r>
            <a:r>
              <a:rPr lang="fi-FI" dirty="0" smtClean="0"/>
              <a:t> </a:t>
            </a:r>
            <a:r>
              <a:rPr lang="fi-FI" dirty="0" err="1" smtClean="0"/>
              <a:t>now</a:t>
            </a:r>
            <a:r>
              <a:rPr lang="fi-FI" dirty="0" smtClean="0"/>
              <a:t>? (</a:t>
            </a:r>
            <a:r>
              <a:rPr lang="fi-FI" dirty="0" err="1" smtClean="0"/>
              <a:t>reinforcement</a:t>
            </a:r>
            <a:r>
              <a:rPr lang="fi-FI" dirty="0" smtClean="0"/>
              <a:t> </a:t>
            </a:r>
            <a:r>
              <a:rPr lang="fi-FI" dirty="0" err="1" smtClean="0"/>
              <a:t>learning</a:t>
            </a:r>
            <a:r>
              <a:rPr lang="fi-FI" dirty="0" smtClean="0"/>
              <a:t> </a:t>
            </a:r>
            <a:r>
              <a:rPr lang="fi-FI" dirty="0" err="1" smtClean="0"/>
              <a:t>algorithms</a:t>
            </a:r>
            <a:r>
              <a:rPr lang="fi-FI" dirty="0" smtClean="0"/>
              <a:t>)</a:t>
            </a:r>
          </a:p>
          <a:p>
            <a:pPr lvl="1"/>
            <a:endParaRPr lang="fi-FI" dirty="0"/>
          </a:p>
        </p:txBody>
      </p:sp>
    </p:spTree>
    <p:extLst>
      <p:ext uri="{BB962C8B-B14F-4D97-AF65-F5344CB8AC3E}">
        <p14:creationId xmlns:p14="http://schemas.microsoft.com/office/powerpoint/2010/main" val="306787744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Azure</a:t>
            </a:r>
            <a:r>
              <a:rPr lang="fi-FI" dirty="0" smtClean="0"/>
              <a:t> Machine Learning</a:t>
            </a:r>
            <a:endParaRPr lang="fi-FI" dirty="0"/>
          </a:p>
        </p:txBody>
      </p:sp>
      <p:sp>
        <p:nvSpPr>
          <p:cNvPr id="3" name="Content Placeholder 2"/>
          <p:cNvSpPr>
            <a:spLocks noGrp="1"/>
          </p:cNvSpPr>
          <p:nvPr>
            <p:ph idx="1"/>
          </p:nvPr>
        </p:nvSpPr>
        <p:spPr/>
        <p:txBody>
          <a:bodyPr/>
          <a:lstStyle/>
          <a:p>
            <a:r>
              <a:rPr lang="fi-FI" dirty="0" smtClean="0"/>
              <a:t>Kokeile </a:t>
            </a:r>
            <a:r>
              <a:rPr lang="fi-FI" dirty="0" err="1" smtClean="0"/>
              <a:t>Azure</a:t>
            </a:r>
            <a:r>
              <a:rPr lang="fi-FI" dirty="0" smtClean="0"/>
              <a:t> Machine Learning studiota</a:t>
            </a:r>
          </a:p>
          <a:p>
            <a:pPr lvl="1"/>
            <a:r>
              <a:rPr lang="fi-FI" dirty="0">
                <a:hlinkClick r:id="rId2"/>
              </a:rPr>
              <a:t>https://studio.azureml.net/?</a:t>
            </a:r>
            <a:r>
              <a:rPr lang="fi-FI" dirty="0" smtClean="0">
                <a:hlinkClick r:id="rId2"/>
              </a:rPr>
              <a:t>selectAccess=true&amp;o=2</a:t>
            </a:r>
            <a:r>
              <a:rPr lang="fi-FI" dirty="0" smtClean="0"/>
              <a:t> </a:t>
            </a:r>
            <a:endParaRPr lang="fi-FI" dirty="0"/>
          </a:p>
        </p:txBody>
      </p:sp>
    </p:spTree>
    <p:extLst>
      <p:ext uri="{BB962C8B-B14F-4D97-AF65-F5344CB8AC3E}">
        <p14:creationId xmlns:p14="http://schemas.microsoft.com/office/powerpoint/2010/main" val="409936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Oppikirja</a:t>
            </a:r>
            <a:endParaRPr lang="fi-FI" dirty="0"/>
          </a:p>
        </p:txBody>
      </p:sp>
      <p:sp>
        <p:nvSpPr>
          <p:cNvPr id="3" name="Content Placeholder 2"/>
          <p:cNvSpPr>
            <a:spLocks noGrp="1"/>
          </p:cNvSpPr>
          <p:nvPr>
            <p:ph idx="1"/>
          </p:nvPr>
        </p:nvSpPr>
        <p:spPr>
          <a:xfrm>
            <a:off x="838200" y="1825625"/>
            <a:ext cx="7040418" cy="4351338"/>
          </a:xfrm>
        </p:spPr>
        <p:txBody>
          <a:bodyPr/>
          <a:lstStyle/>
          <a:p>
            <a:r>
              <a:rPr lang="fi-FI" dirty="0"/>
              <a:t>Collin, Jari </a:t>
            </a:r>
            <a:r>
              <a:rPr lang="fi-FI" dirty="0" smtClean="0"/>
              <a:t>&amp; Saarelainen</a:t>
            </a:r>
            <a:r>
              <a:rPr lang="fi-FI" dirty="0"/>
              <a:t>, </a:t>
            </a:r>
            <a:r>
              <a:rPr lang="fi-FI" dirty="0" smtClean="0"/>
              <a:t>Ari</a:t>
            </a:r>
          </a:p>
          <a:p>
            <a:r>
              <a:rPr lang="fi-FI" dirty="0" smtClean="0"/>
              <a:t>Teollinen internet</a:t>
            </a:r>
            <a:endParaRPr lang="fi-FI" dirty="0"/>
          </a:p>
          <a:p>
            <a:r>
              <a:rPr lang="fi-FI" dirty="0"/>
              <a:t>Talentum 2016 1.painos</a:t>
            </a:r>
          </a:p>
          <a:p>
            <a:r>
              <a:rPr lang="fi-FI" dirty="0"/>
              <a:t>FIN </a:t>
            </a:r>
            <a:r>
              <a:rPr lang="fi-FI" dirty="0" smtClean="0"/>
              <a:t>EISBN:9789521428500</a:t>
            </a:r>
          </a:p>
          <a:p>
            <a:r>
              <a:rPr lang="fi-FI" dirty="0" err="1" smtClean="0"/>
              <a:t>SeAMKin</a:t>
            </a:r>
            <a:r>
              <a:rPr lang="fi-FI" dirty="0" smtClean="0"/>
              <a:t> kirjastossa on painettuja ja elektronisia kappaleita</a:t>
            </a:r>
            <a:endParaRPr lang="fi-FI" dirty="0"/>
          </a:p>
        </p:txBody>
      </p:sp>
      <p:pic>
        <p:nvPicPr>
          <p:cNvPr id="4" name="Picture 3"/>
          <p:cNvPicPr>
            <a:picLocks noChangeAspect="1"/>
          </p:cNvPicPr>
          <p:nvPr/>
        </p:nvPicPr>
        <p:blipFill>
          <a:blip r:embed="rId2"/>
          <a:stretch>
            <a:fillRect/>
          </a:stretch>
        </p:blipFill>
        <p:spPr>
          <a:xfrm>
            <a:off x="8353425" y="1890713"/>
            <a:ext cx="3000375" cy="4286250"/>
          </a:xfrm>
          <a:prstGeom prst="rect">
            <a:avLst/>
          </a:prstGeom>
        </p:spPr>
      </p:pic>
    </p:spTree>
    <p:extLst>
      <p:ext uri="{BB962C8B-B14F-4D97-AF65-F5344CB8AC3E}">
        <p14:creationId xmlns:p14="http://schemas.microsoft.com/office/powerpoint/2010/main" val="82371294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smtClean="0"/>
              <a:t>Sovellus ja digitaaliset palvelut</a:t>
            </a:r>
            <a:endParaRPr lang="fi-FI" dirty="0"/>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15981574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Integrointi</a:t>
            </a:r>
            <a:endParaRPr lang="fi-FI" dirty="0"/>
          </a:p>
        </p:txBody>
      </p:sp>
      <p:pic>
        <p:nvPicPr>
          <p:cNvPr id="4" name="Picture 3"/>
          <p:cNvPicPr>
            <a:picLocks noChangeAspect="1"/>
          </p:cNvPicPr>
          <p:nvPr/>
        </p:nvPicPr>
        <p:blipFill>
          <a:blip r:embed="rId2"/>
          <a:stretch>
            <a:fillRect/>
          </a:stretch>
        </p:blipFill>
        <p:spPr>
          <a:xfrm>
            <a:off x="6856412" y="2984500"/>
            <a:ext cx="5210175" cy="3429000"/>
          </a:xfrm>
          <a:prstGeom prst="rect">
            <a:avLst/>
          </a:prstGeom>
        </p:spPr>
      </p:pic>
      <p:sp>
        <p:nvSpPr>
          <p:cNvPr id="5" name="Oval 4"/>
          <p:cNvSpPr/>
          <p:nvPr/>
        </p:nvSpPr>
        <p:spPr>
          <a:xfrm>
            <a:off x="8343900" y="1435100"/>
            <a:ext cx="1511300" cy="1092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3600" dirty="0" err="1" smtClean="0"/>
              <a:t>IoT</a:t>
            </a:r>
            <a:endParaRPr lang="fi-FI" sz="3600" dirty="0"/>
          </a:p>
        </p:txBody>
      </p:sp>
      <p:cxnSp>
        <p:nvCxnSpPr>
          <p:cNvPr id="7" name="Straight Arrow Connector 6"/>
          <p:cNvCxnSpPr/>
          <p:nvPr/>
        </p:nvCxnSpPr>
        <p:spPr>
          <a:xfrm>
            <a:off x="8928100" y="2527300"/>
            <a:ext cx="0" cy="546100"/>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p:sp>
        <p:nvSpPr>
          <p:cNvPr id="10" name="Content Placeholder 2"/>
          <p:cNvSpPr>
            <a:spLocks noGrp="1"/>
          </p:cNvSpPr>
          <p:nvPr>
            <p:ph idx="1"/>
          </p:nvPr>
        </p:nvSpPr>
        <p:spPr>
          <a:xfrm>
            <a:off x="838200" y="1825625"/>
            <a:ext cx="5524500" cy="4351338"/>
          </a:xfrm>
        </p:spPr>
        <p:txBody>
          <a:bodyPr>
            <a:normAutofit/>
          </a:bodyPr>
          <a:lstStyle/>
          <a:p>
            <a:r>
              <a:rPr lang="fi-FI" dirty="0" smtClean="0"/>
              <a:t>Teollisen internetin sovelluksissa joudutaan integroimaan usein useita tietojärjestelmiä</a:t>
            </a:r>
          </a:p>
          <a:p>
            <a:r>
              <a:rPr lang="fi-FI" dirty="0" smtClean="0"/>
              <a:t>Esimerkiksi huoltotoimintaa tukevassa järjestelmässä tarvitaan tietoja </a:t>
            </a:r>
            <a:r>
              <a:rPr lang="fi-FI" dirty="0" err="1" smtClean="0"/>
              <a:t>IoT:n</a:t>
            </a:r>
            <a:r>
              <a:rPr lang="fi-FI" dirty="0" smtClean="0"/>
              <a:t> lisäksi </a:t>
            </a:r>
            <a:r>
              <a:rPr lang="fi-FI" dirty="0" err="1" smtClean="0"/>
              <a:t>PDM:stä</a:t>
            </a:r>
            <a:r>
              <a:rPr lang="fi-FI" dirty="0" smtClean="0"/>
              <a:t>, </a:t>
            </a:r>
            <a:r>
              <a:rPr lang="fi-FI" dirty="0" err="1" smtClean="0"/>
              <a:t>MES:stä</a:t>
            </a:r>
            <a:r>
              <a:rPr lang="fi-FI" dirty="0" smtClean="0"/>
              <a:t>, </a:t>
            </a:r>
            <a:r>
              <a:rPr lang="fi-FI" dirty="0" err="1" smtClean="0"/>
              <a:t>ERP:stä</a:t>
            </a:r>
            <a:r>
              <a:rPr lang="fi-FI" dirty="0" smtClean="0"/>
              <a:t> ja </a:t>
            </a:r>
            <a:r>
              <a:rPr lang="fi-FI" dirty="0" err="1" smtClean="0"/>
              <a:t>CRM:stä</a:t>
            </a:r>
            <a:endParaRPr lang="fi-FI" dirty="0" smtClean="0"/>
          </a:p>
          <a:p>
            <a:r>
              <a:rPr lang="fi-FI" dirty="0" smtClean="0"/>
              <a:t>Teollisen internetin sovelluksen tekemistä varten tarvitaan usein aika laaja tietojärjestelmähanke</a:t>
            </a:r>
            <a:endParaRPr lang="fi-FI" dirty="0"/>
          </a:p>
        </p:txBody>
      </p:sp>
    </p:spTree>
    <p:extLst>
      <p:ext uri="{BB962C8B-B14F-4D97-AF65-F5344CB8AC3E}">
        <p14:creationId xmlns:p14="http://schemas.microsoft.com/office/powerpoint/2010/main" val="52250101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Näinkö?</a:t>
            </a:r>
            <a:endParaRPr lang="fi-FI" dirty="0"/>
          </a:p>
        </p:txBody>
      </p:sp>
      <p:pic>
        <p:nvPicPr>
          <p:cNvPr id="4" name="Picture 3"/>
          <p:cNvPicPr>
            <a:picLocks noChangeAspect="1"/>
          </p:cNvPicPr>
          <p:nvPr/>
        </p:nvPicPr>
        <p:blipFill>
          <a:blip r:embed="rId2"/>
          <a:stretch>
            <a:fillRect/>
          </a:stretch>
        </p:blipFill>
        <p:spPr>
          <a:xfrm>
            <a:off x="5610225" y="865187"/>
            <a:ext cx="5997575" cy="5454007"/>
          </a:xfrm>
          <a:prstGeom prst="rect">
            <a:avLst/>
          </a:prstGeom>
        </p:spPr>
      </p:pic>
      <p:sp>
        <p:nvSpPr>
          <p:cNvPr id="5" name="Content Placeholder 2"/>
          <p:cNvSpPr>
            <a:spLocks noGrp="1"/>
          </p:cNvSpPr>
          <p:nvPr>
            <p:ph idx="1"/>
          </p:nvPr>
        </p:nvSpPr>
        <p:spPr>
          <a:xfrm>
            <a:off x="838200" y="1825625"/>
            <a:ext cx="5003800" cy="4351338"/>
          </a:xfrm>
        </p:spPr>
        <p:txBody>
          <a:bodyPr>
            <a:normAutofit fontScale="92500" lnSpcReduction="20000"/>
          </a:bodyPr>
          <a:lstStyle/>
          <a:p>
            <a:r>
              <a:rPr lang="fi-FI" dirty="0" smtClean="0"/>
              <a:t>Perinteinen </a:t>
            </a:r>
            <a:r>
              <a:rPr lang="fi-FI" dirty="0" err="1" smtClean="0"/>
              <a:t>hierarkinen</a:t>
            </a:r>
            <a:r>
              <a:rPr lang="fi-FI" dirty="0" smtClean="0"/>
              <a:t> tehdasautomaation malli ei useinkaan tue hyvin teollisen internetin sovelluksia</a:t>
            </a:r>
          </a:p>
          <a:p>
            <a:r>
              <a:rPr lang="fi-FI" dirty="0" smtClean="0"/>
              <a:t>Oheisessa kuvassa data kerätään kenttätason laitteilta, vaikka suurin osa kiinnostavasta tiedosta on ylemmillä tasoilla</a:t>
            </a:r>
          </a:p>
          <a:p>
            <a:r>
              <a:rPr lang="fi-FI" dirty="0" smtClean="0"/>
              <a:t>Vaikka OPC UA on erinomainen tekniikka alimmilla tasoilla, sitä ei useinkaan kannata tai voi käyttää ylemmän tason järjestelmiin liityttäessä tai datan viennissä pilvipalveluun</a:t>
            </a:r>
            <a:endParaRPr lang="fi-FI" dirty="0"/>
          </a:p>
        </p:txBody>
      </p:sp>
    </p:spTree>
    <p:extLst>
      <p:ext uri="{BB962C8B-B14F-4D97-AF65-F5344CB8AC3E}">
        <p14:creationId xmlns:p14="http://schemas.microsoft.com/office/powerpoint/2010/main" val="66619567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i-FI"/>
          </a:p>
        </p:txBody>
      </p:sp>
      <p:sp>
        <p:nvSpPr>
          <p:cNvPr id="3" name="Content Placeholder 2"/>
          <p:cNvSpPr>
            <a:spLocks noGrp="1"/>
          </p:cNvSpPr>
          <p:nvPr>
            <p:ph idx="1"/>
          </p:nvPr>
        </p:nvSpPr>
        <p:spPr/>
        <p:txBody>
          <a:bodyPr/>
          <a:lstStyle/>
          <a:p>
            <a:endParaRPr lang="fi-FI"/>
          </a:p>
        </p:txBody>
      </p:sp>
      <p:pic>
        <p:nvPicPr>
          <p:cNvPr id="4" name="Picture 3"/>
          <p:cNvPicPr>
            <a:picLocks noChangeAspect="1"/>
          </p:cNvPicPr>
          <p:nvPr/>
        </p:nvPicPr>
        <p:blipFill>
          <a:blip r:embed="rId2"/>
          <a:stretch>
            <a:fillRect/>
          </a:stretch>
        </p:blipFill>
        <p:spPr>
          <a:xfrm>
            <a:off x="619125" y="700087"/>
            <a:ext cx="10953750" cy="5457825"/>
          </a:xfrm>
          <a:prstGeom prst="rect">
            <a:avLst/>
          </a:prstGeom>
        </p:spPr>
      </p:pic>
    </p:spTree>
    <p:extLst>
      <p:ext uri="{BB962C8B-B14F-4D97-AF65-F5344CB8AC3E}">
        <p14:creationId xmlns:p14="http://schemas.microsoft.com/office/powerpoint/2010/main" val="128711782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smtClean="0"/>
              <a:t>Kunnossapidon järjestelmät</a:t>
            </a:r>
            <a:endParaRPr lang="fi-FI" dirty="0"/>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42712671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Kunnossapidon </a:t>
            </a:r>
            <a:r>
              <a:rPr lang="fi-FI" dirty="0" err="1" smtClean="0"/>
              <a:t>järjeslmät</a:t>
            </a:r>
            <a:endParaRPr lang="fi-FI" dirty="0"/>
          </a:p>
        </p:txBody>
      </p:sp>
      <p:sp>
        <p:nvSpPr>
          <p:cNvPr id="3" name="Content Placeholder 2"/>
          <p:cNvSpPr>
            <a:spLocks noGrp="1"/>
          </p:cNvSpPr>
          <p:nvPr>
            <p:ph idx="1"/>
          </p:nvPr>
        </p:nvSpPr>
        <p:spPr/>
        <p:txBody>
          <a:bodyPr/>
          <a:lstStyle/>
          <a:p>
            <a:r>
              <a:rPr lang="fi-FI" dirty="0" smtClean="0"/>
              <a:t>Teknologia 2017 messuilla oli esillä useita kunnossapidon tietojärjestelmiä</a:t>
            </a:r>
          </a:p>
          <a:p>
            <a:pPr lvl="1"/>
            <a:r>
              <a:rPr lang="fi-FI" dirty="0" smtClean="0"/>
              <a:t>Arrow </a:t>
            </a:r>
            <a:r>
              <a:rPr lang="fi-FI" dirty="0" err="1" smtClean="0"/>
              <a:t>Novi</a:t>
            </a:r>
            <a:endParaRPr lang="fi-FI" dirty="0" smtClean="0"/>
          </a:p>
          <a:p>
            <a:pPr lvl="1"/>
            <a:r>
              <a:rPr lang="fi-FI" dirty="0" err="1" smtClean="0"/>
              <a:t>Maximo</a:t>
            </a:r>
            <a:endParaRPr lang="fi-FI" dirty="0" smtClean="0"/>
          </a:p>
          <a:p>
            <a:pPr lvl="1"/>
            <a:r>
              <a:rPr lang="fi-FI" dirty="0" smtClean="0"/>
              <a:t>IFS</a:t>
            </a:r>
          </a:p>
          <a:p>
            <a:pPr lvl="1"/>
            <a:r>
              <a:rPr lang="fi-FI" dirty="0" smtClean="0"/>
              <a:t>Vincit EAM</a:t>
            </a:r>
          </a:p>
          <a:p>
            <a:r>
              <a:rPr lang="fi-FI" dirty="0" smtClean="0"/>
              <a:t>Materiaalia on kurssin kansiossa</a:t>
            </a:r>
            <a:endParaRPr lang="fi-FI" dirty="0"/>
          </a:p>
        </p:txBody>
      </p:sp>
    </p:spTree>
    <p:extLst>
      <p:ext uri="{BB962C8B-B14F-4D97-AF65-F5344CB8AC3E}">
        <p14:creationId xmlns:p14="http://schemas.microsoft.com/office/powerpoint/2010/main" val="378505135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Kunnossapidon järjestelmät</a:t>
            </a:r>
            <a:endParaRPr lang="fi-FI" dirty="0"/>
          </a:p>
        </p:txBody>
      </p:sp>
      <p:sp>
        <p:nvSpPr>
          <p:cNvPr id="3" name="Content Placeholder 2"/>
          <p:cNvSpPr>
            <a:spLocks noGrp="1"/>
          </p:cNvSpPr>
          <p:nvPr>
            <p:ph idx="1"/>
          </p:nvPr>
        </p:nvSpPr>
        <p:spPr/>
        <p:txBody>
          <a:bodyPr/>
          <a:lstStyle/>
          <a:p>
            <a:r>
              <a:rPr lang="fi-FI" dirty="0" smtClean="0"/>
              <a:t>Enterprise </a:t>
            </a:r>
            <a:r>
              <a:rPr lang="fi-FI" dirty="0" err="1" smtClean="0"/>
              <a:t>Asset</a:t>
            </a:r>
            <a:r>
              <a:rPr lang="fi-FI" dirty="0" smtClean="0"/>
              <a:t> Management EAM</a:t>
            </a:r>
          </a:p>
          <a:p>
            <a:r>
              <a:rPr lang="fi-FI" dirty="0" smtClean="0"/>
              <a:t>EAM-järjestelmissä on yleensä</a:t>
            </a:r>
          </a:p>
          <a:p>
            <a:pPr lvl="1"/>
            <a:r>
              <a:rPr lang="fi-FI" dirty="0" smtClean="0"/>
              <a:t>Kone- ja laiterekisteri</a:t>
            </a:r>
          </a:p>
          <a:p>
            <a:pPr lvl="1"/>
            <a:r>
              <a:rPr lang="fi-FI" dirty="0" smtClean="0"/>
              <a:t>Töiden hallinta ja aikataulutus</a:t>
            </a:r>
          </a:p>
          <a:p>
            <a:pPr lvl="1"/>
            <a:r>
              <a:rPr lang="fi-FI" dirty="0" smtClean="0"/>
              <a:t>Ennakoivan kunnossapidon hallinta</a:t>
            </a:r>
          </a:p>
          <a:p>
            <a:pPr lvl="1"/>
            <a:r>
              <a:rPr lang="fi-FI" dirty="0" smtClean="0"/>
              <a:t>Varaosien hallinta</a:t>
            </a:r>
          </a:p>
          <a:p>
            <a:pPr lvl="1"/>
            <a:r>
              <a:rPr lang="fi-FI" dirty="0" smtClean="0"/>
              <a:t>Dokumentit</a:t>
            </a:r>
          </a:p>
          <a:p>
            <a:pPr lvl="1"/>
            <a:r>
              <a:rPr lang="fi-FI" dirty="0" smtClean="0"/>
              <a:t>Hankinnat </a:t>
            </a:r>
          </a:p>
          <a:p>
            <a:pPr lvl="1"/>
            <a:r>
              <a:rPr lang="fi-FI" dirty="0" smtClean="0"/>
              <a:t>Tuotantotilaukset</a:t>
            </a:r>
          </a:p>
          <a:p>
            <a:pPr lvl="1"/>
            <a:endParaRPr lang="fi-FI" dirty="0"/>
          </a:p>
        </p:txBody>
      </p:sp>
    </p:spTree>
    <p:extLst>
      <p:ext uri="{BB962C8B-B14F-4D97-AF65-F5344CB8AC3E}">
        <p14:creationId xmlns:p14="http://schemas.microsoft.com/office/powerpoint/2010/main" val="295784700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Integrointi muihin järjestelmiin, </a:t>
            </a:r>
            <a:r>
              <a:rPr lang="fi-FI" dirty="0" err="1" smtClean="0"/>
              <a:t>Maximo</a:t>
            </a:r>
            <a:endParaRPr lang="fi-FI" dirty="0"/>
          </a:p>
        </p:txBody>
      </p:sp>
      <p:pic>
        <p:nvPicPr>
          <p:cNvPr id="4" name="Picture 3"/>
          <p:cNvPicPr>
            <a:picLocks noChangeAspect="1"/>
          </p:cNvPicPr>
          <p:nvPr/>
        </p:nvPicPr>
        <p:blipFill>
          <a:blip r:embed="rId2"/>
          <a:stretch>
            <a:fillRect/>
          </a:stretch>
        </p:blipFill>
        <p:spPr>
          <a:xfrm>
            <a:off x="2990056" y="1837310"/>
            <a:ext cx="6211887" cy="4339653"/>
          </a:xfrm>
          <a:prstGeom prst="rect">
            <a:avLst/>
          </a:prstGeom>
        </p:spPr>
      </p:pic>
    </p:spTree>
    <p:extLst>
      <p:ext uri="{BB962C8B-B14F-4D97-AF65-F5344CB8AC3E}">
        <p14:creationId xmlns:p14="http://schemas.microsoft.com/office/powerpoint/2010/main" val="368492162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err="1" smtClean="0"/>
              <a:t>Fleet</a:t>
            </a:r>
            <a:r>
              <a:rPr lang="fi-FI" dirty="0" smtClean="0"/>
              <a:t> management</a:t>
            </a:r>
            <a:endParaRPr lang="fi-FI" dirty="0"/>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348796419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Fleet</a:t>
            </a:r>
            <a:r>
              <a:rPr lang="fi-FI" dirty="0" smtClean="0"/>
              <a:t> Management</a:t>
            </a:r>
            <a:endParaRPr lang="fi-FI" dirty="0"/>
          </a:p>
        </p:txBody>
      </p:sp>
      <p:pic>
        <p:nvPicPr>
          <p:cNvPr id="5" name="Picture 4"/>
          <p:cNvPicPr>
            <a:picLocks noChangeAspect="1"/>
          </p:cNvPicPr>
          <p:nvPr/>
        </p:nvPicPr>
        <p:blipFill>
          <a:blip r:embed="rId2"/>
          <a:stretch>
            <a:fillRect/>
          </a:stretch>
        </p:blipFill>
        <p:spPr>
          <a:xfrm>
            <a:off x="6411912" y="1690688"/>
            <a:ext cx="4941888" cy="3897201"/>
          </a:xfrm>
          <a:prstGeom prst="rect">
            <a:avLst/>
          </a:prstGeom>
        </p:spPr>
      </p:pic>
      <p:pic>
        <p:nvPicPr>
          <p:cNvPr id="6" name="Picture 5"/>
          <p:cNvPicPr>
            <a:picLocks noChangeAspect="1"/>
          </p:cNvPicPr>
          <p:nvPr/>
        </p:nvPicPr>
        <p:blipFill>
          <a:blip r:embed="rId3"/>
          <a:stretch>
            <a:fillRect/>
          </a:stretch>
        </p:blipFill>
        <p:spPr>
          <a:xfrm>
            <a:off x="838200" y="2035175"/>
            <a:ext cx="5201316" cy="3768725"/>
          </a:xfrm>
          <a:prstGeom prst="rect">
            <a:avLst/>
          </a:prstGeom>
        </p:spPr>
      </p:pic>
    </p:spTree>
    <p:extLst>
      <p:ext uri="{BB962C8B-B14F-4D97-AF65-F5344CB8AC3E}">
        <p14:creationId xmlns:p14="http://schemas.microsoft.com/office/powerpoint/2010/main" val="27965894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 Kehittämistehtävä</a:t>
            </a:r>
            <a:endParaRPr lang="fi-FI" dirty="0"/>
          </a:p>
        </p:txBody>
      </p:sp>
      <p:sp>
        <p:nvSpPr>
          <p:cNvPr id="3" name="Content Placeholder 2"/>
          <p:cNvSpPr>
            <a:spLocks noGrp="1"/>
          </p:cNvSpPr>
          <p:nvPr>
            <p:ph idx="1"/>
          </p:nvPr>
        </p:nvSpPr>
        <p:spPr/>
        <p:txBody>
          <a:bodyPr>
            <a:normAutofit fontScale="92500" lnSpcReduction="10000"/>
          </a:bodyPr>
          <a:lstStyle/>
          <a:p>
            <a:r>
              <a:rPr lang="fi-FI" dirty="0" smtClean="0"/>
              <a:t>Teollisen internetin soveltaminen oman työpaikan (liike)toiminnassa</a:t>
            </a:r>
          </a:p>
          <a:p>
            <a:r>
              <a:rPr lang="fi-FI" dirty="0" smtClean="0"/>
              <a:t>Esimerkkejä</a:t>
            </a:r>
          </a:p>
          <a:p>
            <a:pPr lvl="1"/>
            <a:r>
              <a:rPr lang="fi-FI" dirty="0" smtClean="0"/>
              <a:t>Kunnossapidon tietojärjestelmät ja </a:t>
            </a:r>
            <a:r>
              <a:rPr lang="fi-FI" dirty="0" err="1" smtClean="0"/>
              <a:t>IoT:n</a:t>
            </a:r>
            <a:r>
              <a:rPr lang="fi-FI" dirty="0" smtClean="0"/>
              <a:t> osuus niissä</a:t>
            </a:r>
          </a:p>
          <a:p>
            <a:pPr lvl="1"/>
            <a:r>
              <a:rPr lang="fi-FI" dirty="0" err="1" smtClean="0"/>
              <a:t>IoT</a:t>
            </a:r>
            <a:r>
              <a:rPr lang="fi-FI" dirty="0" smtClean="0"/>
              <a:t> logistiikassa</a:t>
            </a:r>
          </a:p>
          <a:p>
            <a:pPr lvl="1"/>
            <a:r>
              <a:rPr lang="fi-FI" dirty="0" smtClean="0"/>
              <a:t>Teollinen internet tuotannossa</a:t>
            </a:r>
          </a:p>
          <a:p>
            <a:pPr lvl="1"/>
            <a:r>
              <a:rPr lang="fi-FI" dirty="0" smtClean="0"/>
              <a:t>Teollinen internet tuotteissa</a:t>
            </a:r>
          </a:p>
          <a:p>
            <a:r>
              <a:rPr lang="fi-FI" dirty="0" smtClean="0"/>
              <a:t>Tehdään kirjoitelma opinnäytetyöpohjaan (MS Word)</a:t>
            </a:r>
          </a:p>
          <a:p>
            <a:pPr lvl="1"/>
            <a:r>
              <a:rPr lang="fi-FI" dirty="0" smtClean="0"/>
              <a:t>Viittaaminen kirjallisuuteen (teoria)</a:t>
            </a:r>
          </a:p>
          <a:p>
            <a:pPr lvl="1"/>
            <a:r>
              <a:rPr lang="fi-FI" dirty="0" smtClean="0"/>
              <a:t>Lähdeviitteet</a:t>
            </a:r>
          </a:p>
          <a:p>
            <a:pPr lvl="1"/>
            <a:r>
              <a:rPr lang="fi-FI" dirty="0" smtClean="0"/>
              <a:t>Noin 10 sivua</a:t>
            </a:r>
          </a:p>
          <a:p>
            <a:r>
              <a:rPr lang="fi-FI" dirty="0" smtClean="0"/>
              <a:t>Lisäksi tehdään </a:t>
            </a:r>
            <a:r>
              <a:rPr lang="fi-FI" dirty="0"/>
              <a:t>P</a:t>
            </a:r>
            <a:r>
              <a:rPr lang="fi-FI" dirty="0" smtClean="0"/>
              <a:t>owerpoint-esitys, joka esitetään ryhmälle</a:t>
            </a:r>
          </a:p>
        </p:txBody>
      </p:sp>
    </p:spTree>
    <p:extLst>
      <p:ext uri="{BB962C8B-B14F-4D97-AF65-F5344CB8AC3E}">
        <p14:creationId xmlns:p14="http://schemas.microsoft.com/office/powerpoint/2010/main" val="77016306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Fleet</a:t>
            </a:r>
            <a:r>
              <a:rPr lang="fi-FI" dirty="0" smtClean="0"/>
              <a:t> management</a:t>
            </a:r>
            <a:endParaRPr lang="fi-FI" dirty="0"/>
          </a:p>
        </p:txBody>
      </p:sp>
      <p:sp>
        <p:nvSpPr>
          <p:cNvPr id="3" name="Content Placeholder 2"/>
          <p:cNvSpPr>
            <a:spLocks noGrp="1"/>
          </p:cNvSpPr>
          <p:nvPr>
            <p:ph idx="1"/>
          </p:nvPr>
        </p:nvSpPr>
        <p:spPr/>
        <p:txBody>
          <a:bodyPr/>
          <a:lstStyle/>
          <a:p>
            <a:r>
              <a:rPr lang="fi-FI" dirty="0" smtClean="0"/>
              <a:t>Esimerkkejä</a:t>
            </a:r>
          </a:p>
          <a:p>
            <a:pPr lvl="1"/>
            <a:r>
              <a:rPr lang="fi-FI" dirty="0" smtClean="0"/>
              <a:t>GPS ja mobiilidata</a:t>
            </a:r>
            <a:endParaRPr lang="fi-FI" dirty="0" smtClean="0">
              <a:hlinkClick r:id="rId2"/>
            </a:endParaRPr>
          </a:p>
          <a:p>
            <a:pPr lvl="2"/>
            <a:r>
              <a:rPr lang="fi-FI" dirty="0" smtClean="0">
                <a:hlinkClick r:id="rId2"/>
              </a:rPr>
              <a:t>https</a:t>
            </a:r>
            <a:r>
              <a:rPr lang="fi-FI" dirty="0">
                <a:hlinkClick r:id="rId2"/>
              </a:rPr>
              <a:t>://</a:t>
            </a:r>
            <a:r>
              <a:rPr lang="fi-FI" dirty="0" smtClean="0">
                <a:hlinkClick r:id="rId2"/>
              </a:rPr>
              <a:t>www.u-blox.com/en</a:t>
            </a:r>
            <a:r>
              <a:rPr lang="fi-FI" dirty="0" smtClean="0"/>
              <a:t> </a:t>
            </a:r>
          </a:p>
          <a:p>
            <a:pPr lvl="1"/>
            <a:r>
              <a:rPr lang="fi-FI" dirty="0" smtClean="0"/>
              <a:t>Valtra, </a:t>
            </a:r>
            <a:r>
              <a:rPr lang="fi-FI" dirty="0" err="1" smtClean="0"/>
              <a:t>Agco</a:t>
            </a:r>
            <a:endParaRPr lang="fi-FI" dirty="0" smtClean="0"/>
          </a:p>
          <a:p>
            <a:pPr lvl="2"/>
            <a:r>
              <a:rPr lang="fi-FI" dirty="0">
                <a:hlinkClick r:id="rId3"/>
              </a:rPr>
              <a:t>https://www.agcotechnologies.com/products/detail/agcommand-app</a:t>
            </a:r>
            <a:r>
              <a:rPr lang="fi-FI" dirty="0" smtClean="0">
                <a:hlinkClick r:id="rId3"/>
              </a:rPr>
              <a:t>/</a:t>
            </a:r>
            <a:r>
              <a:rPr lang="fi-FI" dirty="0" smtClean="0"/>
              <a:t> </a:t>
            </a:r>
          </a:p>
          <a:p>
            <a:pPr lvl="1"/>
            <a:r>
              <a:rPr lang="fi-FI" dirty="0" smtClean="0"/>
              <a:t>Volvo </a:t>
            </a:r>
            <a:r>
              <a:rPr lang="fi-FI" dirty="0" err="1" smtClean="0"/>
              <a:t>Trucks</a:t>
            </a:r>
            <a:endParaRPr lang="fi-FI" dirty="0" smtClean="0"/>
          </a:p>
          <a:p>
            <a:pPr lvl="2"/>
            <a:r>
              <a:rPr lang="fi-FI" dirty="0">
                <a:hlinkClick r:id="rId4"/>
              </a:rPr>
              <a:t>http://</a:t>
            </a:r>
            <a:r>
              <a:rPr lang="fi-FI" dirty="0" smtClean="0">
                <a:hlinkClick r:id="rId4"/>
              </a:rPr>
              <a:t>www.volvotrucks.fi/fi-fi/services/fleet-management.html</a:t>
            </a:r>
            <a:r>
              <a:rPr lang="fi-FI" dirty="0" smtClean="0"/>
              <a:t> </a:t>
            </a:r>
            <a:endParaRPr lang="fi-FI" dirty="0"/>
          </a:p>
        </p:txBody>
      </p:sp>
    </p:spTree>
    <p:extLst>
      <p:ext uri="{BB962C8B-B14F-4D97-AF65-F5344CB8AC3E}">
        <p14:creationId xmlns:p14="http://schemas.microsoft.com/office/powerpoint/2010/main" val="263940893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Smart </a:t>
            </a:r>
            <a:r>
              <a:rPr lang="fi-FI" dirty="0" err="1" smtClean="0"/>
              <a:t>cities</a:t>
            </a:r>
            <a:endParaRPr lang="fi-FI" dirty="0"/>
          </a:p>
        </p:txBody>
      </p:sp>
      <p:sp>
        <p:nvSpPr>
          <p:cNvPr id="3" name="Content Placeholder 2"/>
          <p:cNvSpPr>
            <a:spLocks noGrp="1"/>
          </p:cNvSpPr>
          <p:nvPr>
            <p:ph idx="1"/>
          </p:nvPr>
        </p:nvSpPr>
        <p:spPr/>
        <p:txBody>
          <a:bodyPr/>
          <a:lstStyle/>
          <a:p>
            <a:r>
              <a:rPr lang="fi-FI" dirty="0">
                <a:hlinkClick r:id="rId2"/>
              </a:rPr>
              <a:t>http://www.urenio.org/2017/01/11/trends-smart-city-development</a:t>
            </a:r>
            <a:r>
              <a:rPr lang="fi-FI" dirty="0" smtClean="0">
                <a:hlinkClick r:id="rId2"/>
              </a:rPr>
              <a:t>/</a:t>
            </a:r>
            <a:r>
              <a:rPr lang="fi-FI" dirty="0" smtClean="0"/>
              <a:t> </a:t>
            </a:r>
            <a:endParaRPr lang="fi-FI" dirty="0"/>
          </a:p>
        </p:txBody>
      </p:sp>
    </p:spTree>
    <p:extLst>
      <p:ext uri="{BB962C8B-B14F-4D97-AF65-F5344CB8AC3E}">
        <p14:creationId xmlns:p14="http://schemas.microsoft.com/office/powerpoint/2010/main" val="84095009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err="1"/>
              <a:t>SeAMKin</a:t>
            </a:r>
            <a:r>
              <a:rPr lang="fi-FI"/>
              <a:t> teollisen internetin kehittämishankkeet</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141175731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kehittämishankkeet</a:t>
            </a:r>
          </a:p>
        </p:txBody>
      </p:sp>
      <p:sp>
        <p:nvSpPr>
          <p:cNvPr id="3" name="Sisällön paikkamerkki 2"/>
          <p:cNvSpPr>
            <a:spLocks noGrp="1"/>
          </p:cNvSpPr>
          <p:nvPr>
            <p:ph idx="1"/>
          </p:nvPr>
        </p:nvSpPr>
        <p:spPr/>
        <p:txBody>
          <a:bodyPr/>
          <a:lstStyle/>
          <a:p>
            <a:r>
              <a:rPr lang="fi-FI" dirty="0"/>
              <a:t>Teollisen internetin soveltaminen on huomioitu Seinäjoen ammattikorkea­koulun tieto­teknii­kan ja automaatiotekniikan opetussuunnitelmissa sekä tutkimus- ja kehitys­toimin­nas­sa.</a:t>
            </a:r>
          </a:p>
          <a:p>
            <a:r>
              <a:rPr lang="fi-FI" dirty="0" err="1"/>
              <a:t>SeAMKin</a:t>
            </a:r>
            <a:r>
              <a:rPr lang="fi-FI" dirty="0"/>
              <a:t> tekniikan yksikköön on perustettu teollisen internetin laboratorio, jonka ytimen muodostaa </a:t>
            </a:r>
            <a:r>
              <a:rPr lang="fi-FI" dirty="0" err="1"/>
              <a:t>Feston</a:t>
            </a:r>
            <a:r>
              <a:rPr lang="fi-FI" dirty="0"/>
              <a:t> valmistama jatkuvatoiminen automatisoitu tuotantojärjestelmä.</a:t>
            </a:r>
          </a:p>
          <a:p>
            <a:r>
              <a:rPr lang="fi-FI" dirty="0"/>
              <a:t>Tähän tuotantojärjestelmään on integroitu tuotannonohjaus- ja toiminnanohjausjärjestelmät.</a:t>
            </a:r>
          </a:p>
          <a:p>
            <a:r>
              <a:rPr lang="fi-FI" dirty="0"/>
              <a:t>Tuotanto­­järjestelmästä kerätään myös jatkuvasti dataa erilaisiin pilvipalveluihin, missä dataa voidaan analysoida ja visualisoida. </a:t>
            </a:r>
          </a:p>
          <a:p>
            <a:endParaRPr lang="fi-FI" dirty="0"/>
          </a:p>
        </p:txBody>
      </p:sp>
    </p:spTree>
    <p:extLst>
      <p:ext uri="{BB962C8B-B14F-4D97-AF65-F5344CB8AC3E}">
        <p14:creationId xmlns:p14="http://schemas.microsoft.com/office/powerpoint/2010/main" val="200577711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kehittämishankkeet</a:t>
            </a:r>
          </a:p>
        </p:txBody>
      </p:sp>
      <p:sp>
        <p:nvSpPr>
          <p:cNvPr id="3" name="Sisällön paikkamerkki 2"/>
          <p:cNvSpPr>
            <a:spLocks noGrp="1"/>
          </p:cNvSpPr>
          <p:nvPr>
            <p:ph idx="1"/>
          </p:nvPr>
        </p:nvSpPr>
        <p:spPr/>
        <p:txBody>
          <a:bodyPr/>
          <a:lstStyle/>
          <a:p>
            <a:r>
              <a:rPr lang="fi-FI" err="1"/>
              <a:t>SeAMKin</a:t>
            </a:r>
            <a:r>
              <a:rPr lang="fi-FI"/>
              <a:t> teollisen internetin laboratoriota kehitetään EAKR-</a:t>
            </a:r>
            <a:r>
              <a:rPr lang="fi-FI" err="1"/>
              <a:t>rahoitteisissa</a:t>
            </a:r>
            <a:r>
              <a:rPr lang="fi-FI"/>
              <a:t> </a:t>
            </a:r>
            <a:r>
              <a:rPr lang="fi-FI" err="1"/>
              <a:t>Tibori</a:t>
            </a:r>
            <a:r>
              <a:rPr lang="fi-FI"/>
              <a:t>- ja </a:t>
            </a:r>
            <a:r>
              <a:rPr lang="fi-FI" err="1"/>
              <a:t>Kyberi</a:t>
            </a:r>
            <a:r>
              <a:rPr lang="fi-FI"/>
              <a:t>-hankkeissa.</a:t>
            </a:r>
          </a:p>
          <a:p>
            <a:r>
              <a:rPr lang="fi-FI" err="1"/>
              <a:t>Tibori</a:t>
            </a:r>
            <a:r>
              <a:rPr lang="fi-FI"/>
              <a:t> on teollisen internetin laboratorion investointihanke, jonka puitteissa on hoidettu laboratorion hankinta ja käyttöönotto.</a:t>
            </a:r>
          </a:p>
          <a:p>
            <a:r>
              <a:rPr lang="fi-FI" err="1"/>
              <a:t>Kyberi</a:t>
            </a:r>
            <a:r>
              <a:rPr lang="fi-FI"/>
              <a:t> (kyberfyysinen testausympäristö) on teollisen internetin laboratorioon liittyvä kehittämishanke.</a:t>
            </a:r>
          </a:p>
          <a:p>
            <a:r>
              <a:rPr lang="fi-FI"/>
              <a:t>Molemmat hankkeet ovat olleet käynnissä toukokuusta 2015 alkaen ja </a:t>
            </a:r>
            <a:r>
              <a:rPr lang="fi-FI" err="1"/>
              <a:t>Kyberi</a:t>
            </a:r>
            <a:r>
              <a:rPr lang="fi-FI"/>
              <a:t>-kehittämishanke jatkuu vielä vuoden 2017 loppuun saakka. </a:t>
            </a:r>
          </a:p>
          <a:p>
            <a:endParaRPr lang="fi-FI"/>
          </a:p>
        </p:txBody>
      </p:sp>
    </p:spTree>
    <p:extLst>
      <p:ext uri="{BB962C8B-B14F-4D97-AF65-F5344CB8AC3E}">
        <p14:creationId xmlns:p14="http://schemas.microsoft.com/office/powerpoint/2010/main" val="115948995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kehittämishankkeet</a:t>
            </a:r>
          </a:p>
        </p:txBody>
      </p:sp>
      <p:sp>
        <p:nvSpPr>
          <p:cNvPr id="3" name="Sisällön paikkamerkki 2"/>
          <p:cNvSpPr>
            <a:spLocks noGrp="1"/>
          </p:cNvSpPr>
          <p:nvPr>
            <p:ph idx="1"/>
          </p:nvPr>
        </p:nvSpPr>
        <p:spPr/>
        <p:txBody>
          <a:bodyPr>
            <a:normAutofit lnSpcReduction="10000"/>
          </a:bodyPr>
          <a:lstStyle/>
          <a:p>
            <a:r>
              <a:rPr lang="fi-FI"/>
              <a:t>Hankkeissa integroidaan myös tuotteiden elinkaaren hallinta (PLM) ja toiminnan­ohjaus­järjestelmä (ERP) tuotantojärjestelmään.</a:t>
            </a:r>
          </a:p>
          <a:p>
            <a:r>
              <a:rPr lang="fi-FI"/>
              <a:t>Hankkeessa on jo toteutettu tuotetietojen automaattinen siirto Teamcenter PLM -järjestelmästä </a:t>
            </a:r>
            <a:r>
              <a:rPr lang="fi-FI" err="1"/>
              <a:t>Odoo</a:t>
            </a:r>
            <a:r>
              <a:rPr lang="fi-FI"/>
              <a:t>-toiminnan­ohjaus­järjestelmään.</a:t>
            </a:r>
          </a:p>
          <a:p>
            <a:r>
              <a:rPr lang="fi-FI"/>
              <a:t>Seuraavaksi toteutetaan tuotantotilausten automaattinen siirto toiminnan­ohjaus­järjestel­mästä </a:t>
            </a:r>
            <a:r>
              <a:rPr lang="fi-FI" err="1"/>
              <a:t>Feston</a:t>
            </a:r>
            <a:r>
              <a:rPr lang="fi-FI"/>
              <a:t> järjestelmän osana olevaan tuotannon­ohjaukseen (MES).</a:t>
            </a:r>
          </a:p>
          <a:p>
            <a:r>
              <a:rPr lang="fi-FI"/>
              <a:t>Lopputuloksena syntyy järjestelmä, jossa asiakkaan verkkokaupasta tekemät tilaukset sekä tuotteen suunnit­te­lu­tiedot siirtyvät automaattisesti tuotantoon.</a:t>
            </a:r>
          </a:p>
          <a:p>
            <a:endParaRPr lang="fi-FI"/>
          </a:p>
        </p:txBody>
      </p:sp>
    </p:spTree>
    <p:extLst>
      <p:ext uri="{BB962C8B-B14F-4D97-AF65-F5344CB8AC3E}">
        <p14:creationId xmlns:p14="http://schemas.microsoft.com/office/powerpoint/2010/main" val="16892243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Teollisen internetin laboratorio</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33382102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laboratorio</a:t>
            </a:r>
          </a:p>
        </p:txBody>
      </p:sp>
      <p:sp>
        <p:nvSpPr>
          <p:cNvPr id="3" name="Sisällön paikkamerkki 2"/>
          <p:cNvSpPr>
            <a:spLocks noGrp="1"/>
          </p:cNvSpPr>
          <p:nvPr>
            <p:ph idx="1"/>
          </p:nvPr>
        </p:nvSpPr>
        <p:spPr/>
        <p:txBody>
          <a:bodyPr>
            <a:normAutofit fontScale="92500" lnSpcReduction="20000"/>
          </a:bodyPr>
          <a:lstStyle/>
          <a:p>
            <a:r>
              <a:rPr lang="fi-FI"/>
              <a:t>Laboratorio sisältää jatkuvatoimisen tuotantolinjan, johon on integroitu toiminnanohjaus- ja tuotannon­ohjausjärjestelmät sekä järjestelmä tuotteen elinkaaren hallintaan.</a:t>
            </a:r>
          </a:p>
          <a:p>
            <a:r>
              <a:rPr lang="fi-FI"/>
              <a:t>Tuotantolinja sisäl­tää kokoonpanoaseman robotteineen, kuljetinaseman, konenäöllä varustetun tarkas­tus­aseman sekä varaston.</a:t>
            </a:r>
          </a:p>
          <a:p>
            <a:r>
              <a:rPr lang="fi-FI"/>
              <a:t>Tavoitteena on rakentaa pitkälle automatisoitu tuotanto­järjes­tel­mä, jossa tuotetiedot ja asiakkaiden tilaukset siirtyvät automaattisesti toiminnan­ohjaus­järjestelmään ja tuotannon suunnitteluun.</a:t>
            </a:r>
          </a:p>
          <a:p>
            <a:r>
              <a:rPr lang="fi-FI"/>
              <a:t>Tuotannon­suunnit­telu­järjestelmä ohjaa täysin auto­ma­tisoitua tuotantolinjaa, joka kokoaa asiakkaan tilaamia tuotteita.</a:t>
            </a:r>
          </a:p>
          <a:p>
            <a:r>
              <a:rPr lang="fi-FI"/>
              <a:t>Fyysinen tuotanto­linja ja sen toiminta tullaan toteuttamaan myös virtuaalisena mallina.</a:t>
            </a:r>
          </a:p>
          <a:p>
            <a:endParaRPr lang="fi-FI"/>
          </a:p>
        </p:txBody>
      </p:sp>
    </p:spTree>
    <p:extLst>
      <p:ext uri="{BB962C8B-B14F-4D97-AF65-F5344CB8AC3E}">
        <p14:creationId xmlns:p14="http://schemas.microsoft.com/office/powerpoint/2010/main" val="78810650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laboratorio</a:t>
            </a:r>
          </a:p>
        </p:txBody>
      </p:sp>
      <p:sp>
        <p:nvSpPr>
          <p:cNvPr id="3" name="Sisällön paikkamerkki 2"/>
          <p:cNvSpPr>
            <a:spLocks noGrp="1"/>
          </p:cNvSpPr>
          <p:nvPr>
            <p:ph idx="1"/>
          </p:nvPr>
        </p:nvSpPr>
        <p:spPr/>
        <p:txBody>
          <a:bodyPr/>
          <a:lstStyle/>
          <a:p>
            <a:r>
              <a:rPr lang="fi-FI"/>
              <a:t>Tuotantolinjan lukuisilta antureilta ja ohjaimilta kerätään myös jatkuvasti dataa pilvipalveluun, jossa sitä voidaan analysoida erilaisiin tarpeisiin.</a:t>
            </a:r>
          </a:p>
          <a:p>
            <a:r>
              <a:rPr lang="fi-FI"/>
              <a:t>Tätä dataa voidaan käyttää esimerkiksi tuotannon tehokkuuden arviontiin sekä ennakoivaan huoltoon.</a:t>
            </a:r>
          </a:p>
          <a:p>
            <a:r>
              <a:rPr lang="fi-FI"/>
              <a:t>Automaatiojärjestelmän integroinnissa muihin järjestelmiin käytetään muun muassa käyttöjärjestelmäriippumatonta OPC UA -arkkitehtuuria sekä esineiden internetissä käytettyjä teknologiota.</a:t>
            </a:r>
          </a:p>
          <a:p>
            <a:endParaRPr lang="fi-FI"/>
          </a:p>
        </p:txBody>
      </p:sp>
    </p:spTree>
    <p:extLst>
      <p:ext uri="{BB962C8B-B14F-4D97-AF65-F5344CB8AC3E}">
        <p14:creationId xmlns:p14="http://schemas.microsoft.com/office/powerpoint/2010/main" val="2694526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laboratorio</a:t>
            </a:r>
          </a:p>
        </p:txBody>
      </p:sp>
      <p:sp>
        <p:nvSpPr>
          <p:cNvPr id="3" name="Sisällön paikkamerkki 2"/>
          <p:cNvSpPr>
            <a:spLocks noGrp="1"/>
          </p:cNvSpPr>
          <p:nvPr>
            <p:ph idx="1"/>
          </p:nvPr>
        </p:nvSpPr>
        <p:spPr/>
        <p:txBody>
          <a:bodyPr>
            <a:normAutofit lnSpcReduction="10000"/>
          </a:bodyPr>
          <a:lstStyle/>
          <a:p>
            <a:r>
              <a:rPr lang="fi-FI"/>
              <a:t>Teollisen internetin laboratoriossa on tarkoitus havainnollistaa opiskelijoille, miten teollista tuotantoa tekevän yrityksen toimintaa voidaan tehostaa tietotekniikkaa hyödyntämällä.</a:t>
            </a:r>
          </a:p>
          <a:p>
            <a:r>
              <a:rPr lang="fi-FI"/>
              <a:t>Tuotannon lisäksi internet-pohjaiset teknologiat ja liiketoimintamallit vaikuttavat myös esimerkiksi koneenrakennusteollisuuden tuotteisiin. Siten teollisen internetin yleistymisen myötä automaatiotekniikan ja konetekniikan insinöörien osaamisvaatimukset muuttuvat.</a:t>
            </a:r>
          </a:p>
          <a:p>
            <a:r>
              <a:rPr lang="fi-FI"/>
              <a:t>Toisaalta myös tietotekniikan insinöörien on tunnettava teollisuuden automaatiojärjestelmät nykyistä paremmin. Tämä kehitys on jo otettu huomioon </a:t>
            </a:r>
            <a:r>
              <a:rPr lang="fi-FI" err="1"/>
              <a:t>SeAMKin</a:t>
            </a:r>
            <a:r>
              <a:rPr lang="fi-FI"/>
              <a:t> tietotekniikan ja automaatiotekniikan opetussuunnitelmissa.</a:t>
            </a:r>
          </a:p>
          <a:p>
            <a:endParaRPr lang="fi-FI"/>
          </a:p>
        </p:txBody>
      </p:sp>
    </p:spTree>
    <p:extLst>
      <p:ext uri="{BB962C8B-B14F-4D97-AF65-F5344CB8AC3E}">
        <p14:creationId xmlns:p14="http://schemas.microsoft.com/office/powerpoint/2010/main" val="18974189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B) Ohjelmistoprojekti</a:t>
            </a:r>
            <a:endParaRPr lang="fi-FI" dirty="0"/>
          </a:p>
        </p:txBody>
      </p:sp>
      <p:sp>
        <p:nvSpPr>
          <p:cNvPr id="3" name="Content Placeholder 2"/>
          <p:cNvSpPr>
            <a:spLocks noGrp="1"/>
          </p:cNvSpPr>
          <p:nvPr>
            <p:ph idx="1"/>
          </p:nvPr>
        </p:nvSpPr>
        <p:spPr/>
        <p:txBody>
          <a:bodyPr/>
          <a:lstStyle/>
          <a:p>
            <a:r>
              <a:rPr lang="fi-FI" dirty="0" smtClean="0"/>
              <a:t>Juha Hirvonen opastaa harjoituksen, jossa kerätään dataa sulautetusta järjestelmästä</a:t>
            </a:r>
          </a:p>
          <a:p>
            <a:r>
              <a:rPr lang="fi-FI" dirty="0" smtClean="0"/>
              <a:t>Data välitetään </a:t>
            </a:r>
            <a:r>
              <a:rPr lang="fi-FI" dirty="0"/>
              <a:t>i</a:t>
            </a:r>
            <a:r>
              <a:rPr lang="fi-FI" dirty="0" smtClean="0"/>
              <a:t>nternetin kautta </a:t>
            </a:r>
            <a:r>
              <a:rPr lang="fi-FI" dirty="0" err="1" smtClean="0"/>
              <a:t>Thingspeak</a:t>
            </a:r>
            <a:r>
              <a:rPr lang="fi-FI" dirty="0" smtClean="0"/>
              <a:t>- tai </a:t>
            </a:r>
            <a:r>
              <a:rPr lang="fi-FI" dirty="0" err="1" smtClean="0"/>
              <a:t>Wapice</a:t>
            </a:r>
            <a:r>
              <a:rPr lang="fi-FI" dirty="0" smtClean="0"/>
              <a:t> </a:t>
            </a:r>
            <a:r>
              <a:rPr lang="fi-FI" dirty="0" err="1" smtClean="0"/>
              <a:t>IoT</a:t>
            </a:r>
            <a:r>
              <a:rPr lang="fi-FI" dirty="0" smtClean="0"/>
              <a:t> </a:t>
            </a:r>
            <a:r>
              <a:rPr lang="fi-FI" dirty="0" err="1" smtClean="0"/>
              <a:t>Ticket</a:t>
            </a:r>
            <a:r>
              <a:rPr lang="fi-FI" dirty="0" smtClean="0"/>
              <a:t> -pilvipalveluun, jossa se visualisoidaan.</a:t>
            </a:r>
          </a:p>
          <a:p>
            <a:r>
              <a:rPr lang="fi-FI" dirty="0" smtClean="0"/>
              <a:t>Harjoitustyötä voi kehittää asteittain haastavammaksi</a:t>
            </a:r>
          </a:p>
          <a:p>
            <a:pPr lvl="1"/>
            <a:r>
              <a:rPr lang="fi-FI" dirty="0" smtClean="0"/>
              <a:t>Helpoin versio: Juhan opastaman harjoituksen kehittäminen eteenpäin</a:t>
            </a:r>
          </a:p>
          <a:p>
            <a:pPr lvl="1"/>
            <a:r>
              <a:rPr lang="fi-FI" dirty="0" smtClean="0"/>
              <a:t>Haastavampia aiheita:</a:t>
            </a:r>
          </a:p>
          <a:p>
            <a:pPr lvl="2"/>
            <a:r>
              <a:rPr lang="fi-FI" dirty="0" smtClean="0"/>
              <a:t>MS </a:t>
            </a:r>
            <a:r>
              <a:rPr lang="fi-FI" dirty="0" err="1" smtClean="0"/>
              <a:t>Azure</a:t>
            </a:r>
            <a:r>
              <a:rPr lang="fi-FI" dirty="0"/>
              <a:t>-</a:t>
            </a:r>
            <a:r>
              <a:rPr lang="fi-FI" dirty="0" smtClean="0"/>
              <a:t>, Amazon AWS-, IBM-, Siemens </a:t>
            </a:r>
            <a:r>
              <a:rPr lang="fi-FI" dirty="0" err="1" smtClean="0"/>
              <a:t>Mindsphere</a:t>
            </a:r>
            <a:r>
              <a:rPr lang="fi-FI" dirty="0" smtClean="0"/>
              <a:t>- tai Google </a:t>
            </a:r>
            <a:r>
              <a:rPr lang="fi-FI" dirty="0" err="1" smtClean="0"/>
              <a:t>Cloud</a:t>
            </a:r>
            <a:r>
              <a:rPr lang="fi-FI" dirty="0" smtClean="0"/>
              <a:t> -pilvipalveluihin tutustuminen</a:t>
            </a:r>
          </a:p>
          <a:p>
            <a:pPr lvl="2"/>
            <a:r>
              <a:rPr lang="fi-FI" dirty="0" smtClean="0"/>
              <a:t>Datan kerääminen ohjelmoitavalta logiikalta tai robotin ohjaimelta</a:t>
            </a:r>
            <a:endParaRPr lang="fi-FI" dirty="0"/>
          </a:p>
        </p:txBody>
      </p:sp>
    </p:spTree>
    <p:extLst>
      <p:ext uri="{BB962C8B-B14F-4D97-AF65-F5344CB8AC3E}">
        <p14:creationId xmlns:p14="http://schemas.microsoft.com/office/powerpoint/2010/main" val="14808722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laboratorio</a:t>
            </a:r>
          </a:p>
        </p:txBody>
      </p:sp>
      <p:sp>
        <p:nvSpPr>
          <p:cNvPr id="3" name="Sisällön paikkamerkki 2"/>
          <p:cNvSpPr>
            <a:spLocks noGrp="1"/>
          </p:cNvSpPr>
          <p:nvPr>
            <p:ph idx="1"/>
          </p:nvPr>
        </p:nvSpPr>
        <p:spPr/>
        <p:txBody>
          <a:bodyPr/>
          <a:lstStyle/>
          <a:p>
            <a:r>
              <a:rPr lang="fi-FI" err="1"/>
              <a:t>SeAMKin</a:t>
            </a:r>
            <a:r>
              <a:rPr lang="fi-FI"/>
              <a:t> teollisen internetin laboratoriolaitteisto koostuu automaattisesta tuotantosolusta ja solun toimintaa ohjaavasta tuotannonohjausjärjestelmästä.</a:t>
            </a:r>
          </a:p>
          <a:p>
            <a:r>
              <a:rPr lang="fi-FI"/>
              <a:t>Tuotantosolu (Kuva 1) koostuu automaattisesta porausasemasta, kokoonpanoasemasta, tarkastusasemasta, varasto­asemasta ja manuaalisesta kokoonpanoasemasta sekä tuot­teiden siirtoon käytettävästä palettikuljettimesta.</a:t>
            </a:r>
          </a:p>
          <a:p>
            <a:r>
              <a:rPr lang="fi-FI"/>
              <a:t>Jokaista tuotantosolun työasemaa ohjataan omalla ohjelmoitavalla logiikalla. Logiikat on liitetty </a:t>
            </a:r>
            <a:r>
              <a:rPr lang="fi-FI" err="1"/>
              <a:t>Ethernet</a:t>
            </a:r>
            <a:r>
              <a:rPr lang="fi-FI"/>
              <a:t>-verkon avulla tuotan­non­ohjausjärjestelmään.</a:t>
            </a:r>
            <a:endParaRPr lang="fi-FI">
              <a:effectLst/>
            </a:endParaRPr>
          </a:p>
          <a:p>
            <a:endParaRPr lang="fi-FI">
              <a:effectLst/>
            </a:endParaRPr>
          </a:p>
          <a:p>
            <a:endParaRPr lang="fi-FI"/>
          </a:p>
        </p:txBody>
      </p:sp>
    </p:spTree>
    <p:extLst>
      <p:ext uri="{BB962C8B-B14F-4D97-AF65-F5344CB8AC3E}">
        <p14:creationId xmlns:p14="http://schemas.microsoft.com/office/powerpoint/2010/main" val="13027484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Festo</a:t>
            </a:r>
            <a:r>
              <a:rPr lang="en-US"/>
              <a:t> CP Factory</a:t>
            </a:r>
          </a:p>
        </p:txBody>
      </p:sp>
      <p:sp>
        <p:nvSpPr>
          <p:cNvPr id="3" name="Content Placeholder 2"/>
          <p:cNvSpPr>
            <a:spLocks noGrp="1"/>
          </p:cNvSpPr>
          <p:nvPr>
            <p:ph idx="1"/>
          </p:nvPr>
        </p:nvSpPr>
        <p:spPr>
          <a:xfrm>
            <a:off x="1981200" y="1600201"/>
            <a:ext cx="3178696" cy="4525963"/>
          </a:xfrm>
        </p:spPr>
        <p:txBody>
          <a:bodyPr/>
          <a:lstStyle/>
          <a:p>
            <a:r>
              <a:rPr lang="en-US" sz="2400"/>
              <a:t>The production line consists of the following components</a:t>
            </a:r>
          </a:p>
          <a:p>
            <a:pPr marL="457200" lvl="1" indent="0">
              <a:buNone/>
            </a:pPr>
            <a:r>
              <a:rPr lang="en-US" sz="2000"/>
              <a:t>1. Storage unit</a:t>
            </a:r>
          </a:p>
          <a:p>
            <a:pPr marL="457200" lvl="1" indent="0">
              <a:buNone/>
            </a:pPr>
            <a:r>
              <a:rPr lang="en-US" sz="2000"/>
              <a:t>2. Camera inspection</a:t>
            </a:r>
            <a:br>
              <a:rPr lang="en-US" sz="2000"/>
            </a:br>
            <a:r>
              <a:rPr lang="en-US" sz="2000"/>
              <a:t>    module</a:t>
            </a:r>
          </a:p>
          <a:p>
            <a:pPr marL="457200" lvl="1" indent="0">
              <a:buNone/>
            </a:pPr>
            <a:r>
              <a:rPr lang="en-US" sz="2000"/>
              <a:t>3. Drilling module</a:t>
            </a:r>
          </a:p>
          <a:p>
            <a:pPr marL="457200" lvl="1" indent="0">
              <a:buNone/>
            </a:pPr>
            <a:r>
              <a:rPr lang="en-US" sz="2000"/>
              <a:t>4. Bypass module</a:t>
            </a:r>
          </a:p>
          <a:p>
            <a:pPr marL="457200" lvl="1" indent="0">
              <a:buNone/>
            </a:pPr>
            <a:r>
              <a:rPr lang="en-US" sz="2000"/>
              <a:t>5. Robot assembly cell</a:t>
            </a:r>
          </a:p>
          <a:p>
            <a:endParaRPr lang="en-US" sz="2400"/>
          </a:p>
        </p:txBody>
      </p:sp>
      <p:pic>
        <p:nvPicPr>
          <p:cNvPr id="4" name="Picture 3"/>
          <p:cNvPicPr/>
          <p:nvPr/>
        </p:nvPicPr>
        <p:blipFill>
          <a:blip r:embed="rId2"/>
          <a:stretch>
            <a:fillRect/>
          </a:stretch>
        </p:blipFill>
        <p:spPr>
          <a:xfrm>
            <a:off x="5267206" y="1600200"/>
            <a:ext cx="4943595" cy="3351468"/>
          </a:xfrm>
          <a:prstGeom prst="rect">
            <a:avLst/>
          </a:prstGeom>
        </p:spPr>
      </p:pic>
      <p:sp>
        <p:nvSpPr>
          <p:cNvPr id="5" name="Rectangle 4"/>
          <p:cNvSpPr/>
          <p:nvPr/>
        </p:nvSpPr>
        <p:spPr>
          <a:xfrm>
            <a:off x="5591944" y="4005064"/>
            <a:ext cx="412292" cy="369332"/>
          </a:xfrm>
          <a:prstGeom prst="rect">
            <a:avLst/>
          </a:prstGeom>
        </p:spPr>
        <p:txBody>
          <a:bodyPr wrap="none">
            <a:spAutoFit/>
          </a:bodyPr>
          <a:lstStyle/>
          <a:p>
            <a:r>
              <a:rPr lang="en-US"/>
              <a:t>1. </a:t>
            </a:r>
          </a:p>
        </p:txBody>
      </p:sp>
      <p:sp>
        <p:nvSpPr>
          <p:cNvPr id="6" name="Rectangle 5"/>
          <p:cNvSpPr/>
          <p:nvPr/>
        </p:nvSpPr>
        <p:spPr>
          <a:xfrm>
            <a:off x="6850886" y="4374396"/>
            <a:ext cx="412292" cy="369332"/>
          </a:xfrm>
          <a:prstGeom prst="rect">
            <a:avLst/>
          </a:prstGeom>
        </p:spPr>
        <p:txBody>
          <a:bodyPr wrap="none">
            <a:spAutoFit/>
          </a:bodyPr>
          <a:lstStyle/>
          <a:p>
            <a:r>
              <a:rPr lang="en-US"/>
              <a:t>4. </a:t>
            </a:r>
          </a:p>
        </p:txBody>
      </p:sp>
      <p:sp>
        <p:nvSpPr>
          <p:cNvPr id="7" name="Rectangle 6"/>
          <p:cNvSpPr/>
          <p:nvPr/>
        </p:nvSpPr>
        <p:spPr>
          <a:xfrm>
            <a:off x="8126345" y="4653136"/>
            <a:ext cx="412292" cy="369332"/>
          </a:xfrm>
          <a:prstGeom prst="rect">
            <a:avLst/>
          </a:prstGeom>
        </p:spPr>
        <p:txBody>
          <a:bodyPr wrap="none">
            <a:spAutoFit/>
          </a:bodyPr>
          <a:lstStyle/>
          <a:p>
            <a:r>
              <a:rPr lang="en-US"/>
              <a:t>5. </a:t>
            </a:r>
          </a:p>
        </p:txBody>
      </p:sp>
      <p:sp>
        <p:nvSpPr>
          <p:cNvPr id="8" name="Rectangle 7"/>
          <p:cNvSpPr/>
          <p:nvPr/>
        </p:nvSpPr>
        <p:spPr>
          <a:xfrm>
            <a:off x="7176120" y="2132856"/>
            <a:ext cx="412292" cy="369332"/>
          </a:xfrm>
          <a:prstGeom prst="rect">
            <a:avLst/>
          </a:prstGeom>
        </p:spPr>
        <p:txBody>
          <a:bodyPr wrap="none">
            <a:spAutoFit/>
          </a:bodyPr>
          <a:lstStyle/>
          <a:p>
            <a:r>
              <a:rPr lang="en-US"/>
              <a:t>2. </a:t>
            </a:r>
          </a:p>
        </p:txBody>
      </p:sp>
      <p:sp>
        <p:nvSpPr>
          <p:cNvPr id="9" name="Rectangle 8"/>
          <p:cNvSpPr/>
          <p:nvPr/>
        </p:nvSpPr>
        <p:spPr>
          <a:xfrm>
            <a:off x="7532856" y="2457712"/>
            <a:ext cx="412292" cy="369332"/>
          </a:xfrm>
          <a:prstGeom prst="rect">
            <a:avLst/>
          </a:prstGeom>
        </p:spPr>
        <p:txBody>
          <a:bodyPr wrap="none">
            <a:spAutoFit/>
          </a:bodyPr>
          <a:lstStyle/>
          <a:p>
            <a:r>
              <a:rPr lang="en-US"/>
              <a:t>3. </a:t>
            </a:r>
          </a:p>
        </p:txBody>
      </p:sp>
    </p:spTree>
    <p:extLst>
      <p:ext uri="{BB962C8B-B14F-4D97-AF65-F5344CB8AC3E}">
        <p14:creationId xmlns:p14="http://schemas.microsoft.com/office/powerpoint/2010/main" val="141471665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Laboratoriolaitteisto - teollinen internet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0513" y="2189655"/>
            <a:ext cx="2577915" cy="1599237"/>
          </a:xfrm>
          <a:prstGeom prst="rect">
            <a:avLst/>
          </a:prstGeom>
        </p:spPr>
      </p:pic>
      <p:pic>
        <p:nvPicPr>
          <p:cNvPr id="5" name="Picture 4"/>
          <p:cNvPicPr>
            <a:picLocks noChangeAspect="1"/>
          </p:cNvPicPr>
          <p:nvPr/>
        </p:nvPicPr>
        <p:blipFill>
          <a:blip r:embed="rId3"/>
          <a:stretch>
            <a:fillRect/>
          </a:stretch>
        </p:blipFill>
        <p:spPr>
          <a:xfrm>
            <a:off x="4593743" y="3853279"/>
            <a:ext cx="1325265" cy="1443128"/>
          </a:xfrm>
          <a:prstGeom prst="rect">
            <a:avLst/>
          </a:prstGeom>
        </p:spPr>
      </p:pic>
      <p:pic>
        <p:nvPicPr>
          <p:cNvPr id="6" name="Picture 5"/>
          <p:cNvPicPr>
            <a:picLocks noChangeAspect="1"/>
          </p:cNvPicPr>
          <p:nvPr/>
        </p:nvPicPr>
        <p:blipFill>
          <a:blip r:embed="rId4"/>
          <a:stretch>
            <a:fillRect/>
          </a:stretch>
        </p:blipFill>
        <p:spPr>
          <a:xfrm>
            <a:off x="3279293" y="2430892"/>
            <a:ext cx="931500" cy="1358000"/>
          </a:xfrm>
          <a:prstGeom prst="rect">
            <a:avLst/>
          </a:prstGeom>
        </p:spPr>
      </p:pic>
      <p:pic>
        <p:nvPicPr>
          <p:cNvPr id="7" name="Picture 6"/>
          <p:cNvPicPr>
            <a:picLocks noChangeAspect="1"/>
          </p:cNvPicPr>
          <p:nvPr/>
        </p:nvPicPr>
        <p:blipFill>
          <a:blip r:embed="rId5"/>
          <a:stretch>
            <a:fillRect/>
          </a:stretch>
        </p:blipFill>
        <p:spPr>
          <a:xfrm>
            <a:off x="7578080" y="2481816"/>
            <a:ext cx="1028531" cy="1256150"/>
          </a:xfrm>
          <a:prstGeom prst="rect">
            <a:avLst/>
          </a:prstGeom>
        </p:spPr>
      </p:pic>
      <p:pic>
        <p:nvPicPr>
          <p:cNvPr id="10" name="Picture 9"/>
          <p:cNvPicPr>
            <a:picLocks noChangeAspect="1"/>
          </p:cNvPicPr>
          <p:nvPr/>
        </p:nvPicPr>
        <p:blipFill>
          <a:blip r:embed="rId6"/>
          <a:stretch>
            <a:fillRect/>
          </a:stretch>
        </p:blipFill>
        <p:spPr>
          <a:xfrm>
            <a:off x="6408212" y="4047765"/>
            <a:ext cx="556644" cy="668303"/>
          </a:xfrm>
          <a:prstGeom prst="rect">
            <a:avLst/>
          </a:prstGeom>
        </p:spPr>
      </p:pic>
      <p:pic>
        <p:nvPicPr>
          <p:cNvPr id="11" name="Picture 10"/>
          <p:cNvPicPr>
            <a:picLocks noChangeAspect="1"/>
          </p:cNvPicPr>
          <p:nvPr/>
        </p:nvPicPr>
        <p:blipFill>
          <a:blip r:embed="rId7"/>
          <a:stretch>
            <a:fillRect/>
          </a:stretch>
        </p:blipFill>
        <p:spPr>
          <a:xfrm>
            <a:off x="3016926" y="4105004"/>
            <a:ext cx="335003" cy="526265"/>
          </a:xfrm>
          <a:prstGeom prst="rect">
            <a:avLst/>
          </a:prstGeom>
        </p:spPr>
      </p:pic>
      <p:pic>
        <p:nvPicPr>
          <p:cNvPr id="12" name="Picture 11"/>
          <p:cNvPicPr>
            <a:picLocks noChangeAspect="1"/>
          </p:cNvPicPr>
          <p:nvPr/>
        </p:nvPicPr>
        <p:blipFill>
          <a:blip r:embed="rId8"/>
          <a:stretch>
            <a:fillRect/>
          </a:stretch>
        </p:blipFill>
        <p:spPr>
          <a:xfrm>
            <a:off x="8717509" y="2688217"/>
            <a:ext cx="357506" cy="843349"/>
          </a:xfrm>
          <a:prstGeom prst="rect">
            <a:avLst/>
          </a:prstGeom>
        </p:spPr>
      </p:pic>
      <p:cxnSp>
        <p:nvCxnSpPr>
          <p:cNvPr id="14" name="Straight Connector 13"/>
          <p:cNvCxnSpPr/>
          <p:nvPr/>
        </p:nvCxnSpPr>
        <p:spPr>
          <a:xfrm flipH="1" flipV="1">
            <a:off x="4088028" y="3109891"/>
            <a:ext cx="622484" cy="26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7288428" y="3161786"/>
            <a:ext cx="401595" cy="74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8461264" y="3192677"/>
            <a:ext cx="371759" cy="4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397843" y="3476883"/>
            <a:ext cx="601626" cy="628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1" idx="3"/>
          </p:cNvCxnSpPr>
          <p:nvPr/>
        </p:nvCxnSpPr>
        <p:spPr>
          <a:xfrm flipH="1">
            <a:off x="3351928" y="4105003"/>
            <a:ext cx="1455186" cy="263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0" idx="1"/>
          </p:cNvCxnSpPr>
          <p:nvPr/>
        </p:nvCxnSpPr>
        <p:spPr>
          <a:xfrm>
            <a:off x="5500664" y="4317142"/>
            <a:ext cx="907548" cy="6477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894419" y="2402355"/>
            <a:ext cx="1624914" cy="1200329"/>
          </a:xfrm>
          <a:prstGeom prst="rect">
            <a:avLst/>
          </a:prstGeom>
          <a:noFill/>
        </p:spPr>
        <p:txBody>
          <a:bodyPr wrap="square" rtlCol="0">
            <a:spAutoFit/>
          </a:bodyPr>
          <a:lstStyle/>
          <a:p>
            <a:r>
              <a:rPr lang="fi-FI"/>
              <a:t>Varastoasema</a:t>
            </a:r>
          </a:p>
          <a:p>
            <a:pPr marL="128588" indent="-128588">
              <a:buFontTx/>
              <a:buChar char="-"/>
            </a:pPr>
            <a:r>
              <a:rPr lang="en-US" sz="900" err="1"/>
              <a:t>Varastoi</a:t>
            </a:r>
            <a:r>
              <a:rPr lang="en-US" sz="900"/>
              <a:t> </a:t>
            </a:r>
            <a:r>
              <a:rPr lang="en-US" sz="900" err="1"/>
              <a:t>paletit</a:t>
            </a:r>
            <a:endParaRPr lang="en-US" sz="900"/>
          </a:p>
          <a:p>
            <a:pPr marL="128588" indent="-128588">
              <a:buFontTx/>
              <a:buChar char="-"/>
            </a:pPr>
            <a:r>
              <a:rPr lang="en-US" sz="900" err="1"/>
              <a:t>Varastoi</a:t>
            </a:r>
            <a:r>
              <a:rPr lang="en-US" sz="900"/>
              <a:t> </a:t>
            </a:r>
            <a:r>
              <a:rPr lang="en-US" sz="900" err="1"/>
              <a:t>valmiit</a:t>
            </a:r>
            <a:r>
              <a:rPr lang="en-US" sz="900"/>
              <a:t> </a:t>
            </a:r>
            <a:r>
              <a:rPr lang="en-US" sz="900" err="1"/>
              <a:t>tuotteet</a:t>
            </a:r>
            <a:endParaRPr lang="en-US" sz="900"/>
          </a:p>
          <a:p>
            <a:pPr marL="128588" indent="-128588">
              <a:buFontTx/>
              <a:buChar char="-"/>
            </a:pPr>
            <a:r>
              <a:rPr lang="en-US" sz="900" err="1"/>
              <a:t>Varastoi</a:t>
            </a:r>
            <a:r>
              <a:rPr lang="en-US" sz="900"/>
              <a:t> </a:t>
            </a:r>
            <a:r>
              <a:rPr lang="en-US" sz="900" err="1"/>
              <a:t>puolivalmisteet</a:t>
            </a:r>
            <a:endParaRPr lang="en-US" sz="900"/>
          </a:p>
          <a:p>
            <a:pPr marL="128588" indent="-128588">
              <a:buFontTx/>
              <a:buChar char="-"/>
            </a:pPr>
            <a:r>
              <a:rPr lang="en-US" sz="900" err="1"/>
              <a:t>Paleteissa</a:t>
            </a:r>
            <a:r>
              <a:rPr lang="en-US" sz="900"/>
              <a:t> RFID</a:t>
            </a:r>
          </a:p>
          <a:p>
            <a:pPr marL="128588" indent="-128588">
              <a:buFontTx/>
              <a:buChar char="-"/>
            </a:pPr>
            <a:r>
              <a:rPr lang="en-US" sz="900" err="1"/>
              <a:t>Karteesinen</a:t>
            </a:r>
            <a:r>
              <a:rPr lang="en-US" sz="900"/>
              <a:t> </a:t>
            </a:r>
            <a:r>
              <a:rPr lang="en-US" sz="900" err="1"/>
              <a:t>robotti</a:t>
            </a:r>
            <a:endParaRPr lang="en-US" sz="900"/>
          </a:p>
          <a:p>
            <a:pPr marL="128588" indent="-128588">
              <a:buFontTx/>
              <a:buChar char="-"/>
            </a:pPr>
            <a:r>
              <a:rPr lang="en-US" sz="900"/>
              <a:t>Siemens -</a:t>
            </a:r>
            <a:r>
              <a:rPr lang="en-US" sz="900" err="1"/>
              <a:t>ohjaus</a:t>
            </a:r>
            <a:r>
              <a:rPr lang="en-US" sz="900"/>
              <a:t> ja HMI</a:t>
            </a:r>
          </a:p>
        </p:txBody>
      </p:sp>
      <p:sp>
        <p:nvSpPr>
          <p:cNvPr id="26" name="TextBox 25"/>
          <p:cNvSpPr txBox="1"/>
          <p:nvPr/>
        </p:nvSpPr>
        <p:spPr>
          <a:xfrm>
            <a:off x="3389989" y="4734961"/>
            <a:ext cx="1858960" cy="1061829"/>
          </a:xfrm>
          <a:prstGeom prst="rect">
            <a:avLst/>
          </a:prstGeom>
          <a:noFill/>
        </p:spPr>
        <p:txBody>
          <a:bodyPr wrap="square" rtlCol="0">
            <a:spAutoFit/>
          </a:bodyPr>
          <a:lstStyle/>
          <a:p>
            <a:r>
              <a:rPr lang="fi-FI"/>
              <a:t>Kuljetinasema</a:t>
            </a:r>
          </a:p>
          <a:p>
            <a:pPr marL="128588" indent="-128588">
              <a:buFontTx/>
              <a:buChar char="-"/>
            </a:pPr>
            <a:r>
              <a:rPr lang="en-US" sz="900" err="1"/>
              <a:t>Siirtää</a:t>
            </a:r>
            <a:r>
              <a:rPr lang="en-US" sz="900"/>
              <a:t> </a:t>
            </a:r>
            <a:r>
              <a:rPr lang="en-US" sz="900" err="1"/>
              <a:t>paletit</a:t>
            </a:r>
            <a:r>
              <a:rPr lang="en-US" sz="900"/>
              <a:t> </a:t>
            </a:r>
            <a:r>
              <a:rPr lang="en-US" sz="900" err="1"/>
              <a:t>asemalta</a:t>
            </a:r>
            <a:r>
              <a:rPr lang="en-US" sz="900"/>
              <a:t> </a:t>
            </a:r>
            <a:r>
              <a:rPr lang="en-US" sz="900" err="1"/>
              <a:t>toiselle</a:t>
            </a:r>
            <a:endParaRPr lang="en-US" sz="900"/>
          </a:p>
          <a:p>
            <a:pPr marL="128588" indent="-128588">
              <a:buFontTx/>
              <a:buChar char="-"/>
            </a:pPr>
            <a:r>
              <a:rPr lang="en-US" sz="900" err="1"/>
              <a:t>Eri</a:t>
            </a:r>
            <a:r>
              <a:rPr lang="en-US" sz="900"/>
              <a:t> </a:t>
            </a:r>
            <a:r>
              <a:rPr lang="en-US" sz="900" err="1"/>
              <a:t>suuntiin</a:t>
            </a:r>
            <a:r>
              <a:rPr lang="en-US" sz="900"/>
              <a:t> </a:t>
            </a:r>
            <a:r>
              <a:rPr lang="en-US" sz="900" err="1"/>
              <a:t>toimivat</a:t>
            </a:r>
            <a:r>
              <a:rPr lang="en-US" sz="900"/>
              <a:t> </a:t>
            </a:r>
            <a:r>
              <a:rPr lang="en-US" sz="900" err="1"/>
              <a:t>kuljettimet</a:t>
            </a:r>
            <a:endParaRPr lang="en-US" sz="900"/>
          </a:p>
          <a:p>
            <a:pPr marL="128588" indent="-128588">
              <a:buFontTx/>
              <a:buChar char="-"/>
            </a:pPr>
            <a:r>
              <a:rPr lang="en-US" sz="900" err="1"/>
              <a:t>Yksi</a:t>
            </a:r>
            <a:r>
              <a:rPr lang="en-US" sz="900"/>
              <a:t> input/output </a:t>
            </a:r>
            <a:r>
              <a:rPr lang="en-US" sz="900" err="1"/>
              <a:t>kuljetin</a:t>
            </a:r>
            <a:endParaRPr lang="en-US" sz="900"/>
          </a:p>
          <a:p>
            <a:pPr marL="128588" indent="-128588">
              <a:buFontTx/>
              <a:buChar char="-"/>
            </a:pPr>
            <a:r>
              <a:rPr lang="en-US" sz="900" err="1"/>
              <a:t>Paikka</a:t>
            </a:r>
            <a:r>
              <a:rPr lang="en-US" sz="900"/>
              <a:t> </a:t>
            </a:r>
            <a:r>
              <a:rPr lang="en-US" sz="900" err="1"/>
              <a:t>tarkastusasemalle</a:t>
            </a:r>
            <a:endParaRPr lang="en-US" sz="900"/>
          </a:p>
          <a:p>
            <a:pPr marL="128588" indent="-128588">
              <a:buFontTx/>
              <a:buChar char="-"/>
            </a:pPr>
            <a:r>
              <a:rPr lang="en-US" sz="900" err="1"/>
              <a:t>Paikka</a:t>
            </a:r>
            <a:r>
              <a:rPr lang="en-US" sz="900"/>
              <a:t> </a:t>
            </a:r>
            <a:r>
              <a:rPr lang="en-US" sz="900" err="1"/>
              <a:t>porausasemalle</a:t>
            </a:r>
            <a:endParaRPr lang="en-US" sz="900"/>
          </a:p>
        </p:txBody>
      </p:sp>
      <p:sp>
        <p:nvSpPr>
          <p:cNvPr id="29" name="TextBox 28"/>
          <p:cNvSpPr txBox="1"/>
          <p:nvPr/>
        </p:nvSpPr>
        <p:spPr>
          <a:xfrm>
            <a:off x="1808837" y="4047415"/>
            <a:ext cx="1304951" cy="1338828"/>
          </a:xfrm>
          <a:prstGeom prst="rect">
            <a:avLst/>
          </a:prstGeom>
          <a:noFill/>
        </p:spPr>
        <p:txBody>
          <a:bodyPr wrap="square" rtlCol="0">
            <a:spAutoFit/>
          </a:bodyPr>
          <a:lstStyle/>
          <a:p>
            <a:r>
              <a:rPr lang="fi-FI"/>
              <a:t>Tarkastusasema</a:t>
            </a:r>
          </a:p>
          <a:p>
            <a:pPr marL="128588" indent="-128588">
              <a:buFontTx/>
              <a:buChar char="-"/>
            </a:pPr>
            <a:r>
              <a:rPr lang="en-US" sz="900" err="1"/>
              <a:t>Konenäkökamera</a:t>
            </a:r>
            <a:endParaRPr lang="en-US" sz="900"/>
          </a:p>
          <a:p>
            <a:pPr marL="128588" indent="-128588">
              <a:buFontTx/>
              <a:buChar char="-"/>
            </a:pPr>
            <a:r>
              <a:rPr lang="en-US" sz="900"/>
              <a:t>CMOS </a:t>
            </a:r>
            <a:r>
              <a:rPr lang="en-US" sz="900" err="1"/>
              <a:t>värikamera</a:t>
            </a:r>
            <a:endParaRPr lang="en-US" sz="900"/>
          </a:p>
          <a:p>
            <a:pPr marL="128588" indent="-128588">
              <a:buFontTx/>
              <a:buChar char="-"/>
            </a:pPr>
            <a:r>
              <a:rPr lang="en-US" sz="900" err="1"/>
              <a:t>Valolähde</a:t>
            </a:r>
            <a:endParaRPr lang="en-US" sz="900"/>
          </a:p>
          <a:p>
            <a:pPr marL="128588" indent="-128588">
              <a:buFontTx/>
              <a:buChar char="-"/>
            </a:pPr>
            <a:r>
              <a:rPr lang="en-US" sz="900"/>
              <a:t>NFC</a:t>
            </a:r>
          </a:p>
          <a:p>
            <a:pPr marL="128588" indent="-128588">
              <a:buFontTx/>
              <a:buChar char="-"/>
            </a:pPr>
            <a:r>
              <a:rPr lang="en-US" sz="900" err="1"/>
              <a:t>Beckhoff</a:t>
            </a:r>
            <a:r>
              <a:rPr lang="en-US" sz="900"/>
              <a:t> -</a:t>
            </a:r>
            <a:r>
              <a:rPr lang="en-US" sz="900" err="1"/>
              <a:t>ohjaus</a:t>
            </a:r>
            <a:endParaRPr lang="en-US" sz="900"/>
          </a:p>
        </p:txBody>
      </p:sp>
      <p:sp>
        <p:nvSpPr>
          <p:cNvPr id="30" name="TextBox 29"/>
          <p:cNvSpPr txBox="1"/>
          <p:nvPr/>
        </p:nvSpPr>
        <p:spPr>
          <a:xfrm>
            <a:off x="6321233" y="4774486"/>
            <a:ext cx="1624914" cy="1200329"/>
          </a:xfrm>
          <a:prstGeom prst="rect">
            <a:avLst/>
          </a:prstGeom>
          <a:noFill/>
        </p:spPr>
        <p:txBody>
          <a:bodyPr wrap="square" rtlCol="0">
            <a:spAutoFit/>
          </a:bodyPr>
          <a:lstStyle/>
          <a:p>
            <a:r>
              <a:rPr lang="fi-FI"/>
              <a:t>Porausasema</a:t>
            </a:r>
          </a:p>
          <a:p>
            <a:pPr marL="128588" indent="-128588">
              <a:buFontTx/>
              <a:buChar char="-"/>
            </a:pPr>
            <a:r>
              <a:rPr lang="en-US" sz="900" err="1"/>
              <a:t>Poraa</a:t>
            </a:r>
            <a:r>
              <a:rPr lang="en-US" sz="900"/>
              <a:t> </a:t>
            </a:r>
            <a:r>
              <a:rPr lang="en-US" sz="900" err="1"/>
              <a:t>reiät</a:t>
            </a:r>
            <a:r>
              <a:rPr lang="en-US" sz="900"/>
              <a:t> </a:t>
            </a:r>
            <a:r>
              <a:rPr lang="en-US" sz="900" err="1"/>
              <a:t>tuotteisiin</a:t>
            </a:r>
            <a:endParaRPr lang="en-US" sz="900"/>
          </a:p>
          <a:p>
            <a:pPr marL="128588" indent="-128588">
              <a:buFontTx/>
              <a:buChar char="-"/>
            </a:pPr>
            <a:r>
              <a:rPr lang="en-US" sz="900" err="1"/>
              <a:t>Kaksi</a:t>
            </a:r>
            <a:r>
              <a:rPr lang="en-US" sz="900"/>
              <a:t> </a:t>
            </a:r>
            <a:r>
              <a:rPr lang="en-US" sz="900" err="1"/>
              <a:t>karaa</a:t>
            </a:r>
            <a:r>
              <a:rPr lang="en-US" sz="900"/>
              <a:t> (</a:t>
            </a:r>
            <a:r>
              <a:rPr lang="en-US" sz="900" err="1"/>
              <a:t>poraa</a:t>
            </a:r>
            <a:r>
              <a:rPr lang="en-US" sz="900"/>
              <a:t>)</a:t>
            </a:r>
          </a:p>
          <a:p>
            <a:pPr marL="128588" indent="-128588">
              <a:buFontTx/>
              <a:buChar char="-"/>
            </a:pPr>
            <a:r>
              <a:rPr lang="en-US" sz="900"/>
              <a:t>X-</a:t>
            </a:r>
            <a:r>
              <a:rPr lang="en-US" sz="900" err="1"/>
              <a:t>liike</a:t>
            </a:r>
            <a:r>
              <a:rPr lang="en-US" sz="900"/>
              <a:t> </a:t>
            </a:r>
            <a:r>
              <a:rPr lang="en-US" sz="900" err="1"/>
              <a:t>pneumaattinen</a:t>
            </a:r>
            <a:endParaRPr lang="en-US" sz="900"/>
          </a:p>
          <a:p>
            <a:pPr marL="128588" indent="-128588">
              <a:buFontTx/>
              <a:buChar char="-"/>
            </a:pPr>
            <a:r>
              <a:rPr lang="en-US" sz="900"/>
              <a:t>Z-</a:t>
            </a:r>
            <a:r>
              <a:rPr lang="en-US" sz="900" err="1"/>
              <a:t>liike</a:t>
            </a:r>
            <a:r>
              <a:rPr lang="en-US" sz="900"/>
              <a:t> NC-</a:t>
            </a:r>
            <a:r>
              <a:rPr lang="en-US" sz="900" err="1"/>
              <a:t>ohjattu</a:t>
            </a:r>
            <a:r>
              <a:rPr lang="en-US" sz="900"/>
              <a:t> </a:t>
            </a:r>
            <a:r>
              <a:rPr lang="en-US" sz="900" err="1"/>
              <a:t>sähköinen</a:t>
            </a:r>
            <a:endParaRPr lang="en-US" sz="900"/>
          </a:p>
          <a:p>
            <a:pPr marL="128588" indent="-128588">
              <a:buFontTx/>
              <a:buChar char="-"/>
            </a:pPr>
            <a:r>
              <a:rPr lang="en-US" sz="900" err="1"/>
              <a:t>Beckhoff</a:t>
            </a:r>
            <a:r>
              <a:rPr lang="en-US" sz="900"/>
              <a:t> -</a:t>
            </a:r>
            <a:r>
              <a:rPr lang="en-US" sz="900" err="1"/>
              <a:t>ohjaus</a:t>
            </a:r>
            <a:endParaRPr lang="en-US" sz="900"/>
          </a:p>
        </p:txBody>
      </p:sp>
      <p:sp>
        <p:nvSpPr>
          <p:cNvPr id="31" name="TextBox 30"/>
          <p:cNvSpPr txBox="1"/>
          <p:nvPr/>
        </p:nvSpPr>
        <p:spPr>
          <a:xfrm>
            <a:off x="9086464" y="2698607"/>
            <a:ext cx="1624914" cy="1200329"/>
          </a:xfrm>
          <a:prstGeom prst="rect">
            <a:avLst/>
          </a:prstGeom>
          <a:noFill/>
        </p:spPr>
        <p:txBody>
          <a:bodyPr wrap="square" rtlCol="0">
            <a:spAutoFit/>
          </a:bodyPr>
          <a:lstStyle/>
          <a:p>
            <a:r>
              <a:rPr lang="fi-FI"/>
              <a:t>Kokoon-panoasema</a:t>
            </a:r>
          </a:p>
          <a:p>
            <a:pPr marL="128588" indent="-128588">
              <a:buFontTx/>
              <a:buChar char="-"/>
            </a:pPr>
            <a:r>
              <a:rPr lang="en-US" sz="900" err="1"/>
              <a:t>Kokoaa</a:t>
            </a:r>
            <a:r>
              <a:rPr lang="en-US" sz="900"/>
              <a:t> </a:t>
            </a:r>
            <a:r>
              <a:rPr lang="en-US" sz="900" err="1"/>
              <a:t>tuotteen</a:t>
            </a:r>
            <a:endParaRPr lang="en-US" sz="900"/>
          </a:p>
          <a:p>
            <a:pPr marL="128588" indent="-128588">
              <a:buFontTx/>
              <a:buChar char="-"/>
            </a:pPr>
            <a:r>
              <a:rPr lang="en-US" sz="900"/>
              <a:t>(</a:t>
            </a:r>
            <a:r>
              <a:rPr lang="en-US" sz="900" err="1"/>
              <a:t>Purkaa</a:t>
            </a:r>
            <a:r>
              <a:rPr lang="en-US" sz="900"/>
              <a:t> </a:t>
            </a:r>
            <a:r>
              <a:rPr lang="en-US" sz="900" err="1"/>
              <a:t>tuoteen</a:t>
            </a:r>
            <a:r>
              <a:rPr lang="en-US" sz="900"/>
              <a:t>)</a:t>
            </a:r>
          </a:p>
          <a:p>
            <a:pPr marL="128588" indent="-128588">
              <a:buFontTx/>
              <a:buChar char="-"/>
            </a:pPr>
            <a:r>
              <a:rPr lang="en-US" sz="900"/>
              <a:t>ABB IRB 120 </a:t>
            </a:r>
            <a:r>
              <a:rPr lang="en-US" sz="900" err="1"/>
              <a:t>robotti</a:t>
            </a:r>
            <a:endParaRPr lang="en-US" sz="900"/>
          </a:p>
          <a:p>
            <a:pPr marL="128588" indent="-128588">
              <a:buFontTx/>
              <a:buChar char="-"/>
            </a:pPr>
            <a:r>
              <a:rPr lang="en-US" sz="900"/>
              <a:t>Siemens -</a:t>
            </a:r>
            <a:r>
              <a:rPr lang="en-US" sz="900" err="1"/>
              <a:t>ohjaus</a:t>
            </a:r>
            <a:r>
              <a:rPr lang="en-US" sz="900"/>
              <a:t> ja HMI</a:t>
            </a:r>
          </a:p>
        </p:txBody>
      </p:sp>
      <p:pic>
        <p:nvPicPr>
          <p:cNvPr id="37" name="Picture 36"/>
          <p:cNvPicPr>
            <a:picLocks noChangeAspect="1"/>
          </p:cNvPicPr>
          <p:nvPr/>
        </p:nvPicPr>
        <p:blipFill>
          <a:blip r:embed="rId9"/>
          <a:stretch>
            <a:fillRect/>
          </a:stretch>
        </p:blipFill>
        <p:spPr>
          <a:xfrm>
            <a:off x="8544503" y="4172176"/>
            <a:ext cx="1086750" cy="426800"/>
          </a:xfrm>
          <a:prstGeom prst="rect">
            <a:avLst/>
          </a:prstGeom>
        </p:spPr>
      </p:pic>
      <p:sp>
        <p:nvSpPr>
          <p:cNvPr id="38" name="TextBox 37"/>
          <p:cNvSpPr txBox="1"/>
          <p:nvPr/>
        </p:nvSpPr>
        <p:spPr>
          <a:xfrm>
            <a:off x="8481254" y="4598977"/>
            <a:ext cx="1797509" cy="1061829"/>
          </a:xfrm>
          <a:prstGeom prst="rect">
            <a:avLst/>
          </a:prstGeom>
          <a:noFill/>
        </p:spPr>
        <p:txBody>
          <a:bodyPr wrap="square" rtlCol="0">
            <a:spAutoFit/>
          </a:bodyPr>
          <a:lstStyle/>
          <a:p>
            <a:r>
              <a:rPr lang="fi-FI"/>
              <a:t>Tuote</a:t>
            </a:r>
          </a:p>
          <a:p>
            <a:pPr marL="128588" indent="-128588">
              <a:buFontTx/>
              <a:buChar char="-"/>
            </a:pPr>
            <a:r>
              <a:rPr lang="en-US" sz="900" err="1"/>
              <a:t>Paletin</a:t>
            </a:r>
            <a:r>
              <a:rPr lang="en-US" sz="900"/>
              <a:t> </a:t>
            </a:r>
            <a:r>
              <a:rPr lang="en-US" sz="900" err="1"/>
              <a:t>alusta</a:t>
            </a:r>
            <a:r>
              <a:rPr lang="en-US" sz="900"/>
              <a:t> (RFID -</a:t>
            </a:r>
            <a:r>
              <a:rPr lang="en-US" sz="900" err="1"/>
              <a:t>tagilla</a:t>
            </a:r>
            <a:r>
              <a:rPr lang="en-US" sz="900"/>
              <a:t>)</a:t>
            </a:r>
          </a:p>
          <a:p>
            <a:pPr marL="128588" indent="-128588">
              <a:buFontTx/>
              <a:buChar char="-"/>
            </a:pPr>
            <a:r>
              <a:rPr lang="en-US" sz="900" err="1"/>
              <a:t>Paletti</a:t>
            </a:r>
            <a:endParaRPr lang="en-US" sz="900"/>
          </a:p>
          <a:p>
            <a:pPr marL="128588" indent="-128588">
              <a:buFontTx/>
              <a:buChar char="-"/>
            </a:pPr>
            <a:r>
              <a:rPr lang="en-US" sz="900" err="1"/>
              <a:t>Kotelo</a:t>
            </a:r>
            <a:endParaRPr lang="en-US" sz="900"/>
          </a:p>
          <a:p>
            <a:pPr marL="128588" indent="-128588">
              <a:buFontTx/>
              <a:buChar char="-"/>
            </a:pPr>
            <a:r>
              <a:rPr lang="en-US" sz="900" err="1"/>
              <a:t>Piirilevy</a:t>
            </a:r>
            <a:endParaRPr lang="en-US" sz="900"/>
          </a:p>
          <a:p>
            <a:pPr marL="128588" indent="-128588">
              <a:buFontTx/>
              <a:buChar char="-"/>
            </a:pPr>
            <a:r>
              <a:rPr lang="en-US" sz="900" err="1"/>
              <a:t>Kotelon</a:t>
            </a:r>
            <a:r>
              <a:rPr lang="en-US" sz="900"/>
              <a:t> </a:t>
            </a:r>
            <a:r>
              <a:rPr lang="en-US" sz="900" err="1"/>
              <a:t>kansi</a:t>
            </a:r>
            <a:endParaRPr lang="en-US" sz="900"/>
          </a:p>
        </p:txBody>
      </p:sp>
    </p:spTree>
    <p:extLst>
      <p:ext uri="{BB962C8B-B14F-4D97-AF65-F5344CB8AC3E}">
        <p14:creationId xmlns:p14="http://schemas.microsoft.com/office/powerpoint/2010/main" val="209482071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a:xfrm>
            <a:off x="1981200" y="44624"/>
            <a:ext cx="8229600" cy="562074"/>
          </a:xfrm>
        </p:spPr>
        <p:txBody>
          <a:bodyPr>
            <a:normAutofit fontScale="90000"/>
          </a:bodyPr>
          <a:lstStyle/>
          <a:p>
            <a:r>
              <a:rPr lang="fi-FI"/>
              <a:t>6. Teollisen Internetin laboratorio</a:t>
            </a:r>
          </a:p>
        </p:txBody>
      </p:sp>
      <p:graphicFrame>
        <p:nvGraphicFramePr>
          <p:cNvPr id="3" name="Object 2"/>
          <p:cNvGraphicFramePr>
            <a:graphicFrameLocks noChangeAspect="1"/>
          </p:cNvGraphicFramePr>
          <p:nvPr>
            <p:extLst/>
          </p:nvPr>
        </p:nvGraphicFramePr>
        <p:xfrm>
          <a:off x="1631504" y="692697"/>
          <a:ext cx="8928992" cy="6098778"/>
        </p:xfrm>
        <a:graphic>
          <a:graphicData uri="http://schemas.openxmlformats.org/presentationml/2006/ole">
            <mc:AlternateContent xmlns:mc="http://schemas.openxmlformats.org/markup-compatibility/2006">
              <mc:Choice xmlns:v="urn:schemas-microsoft-com:vml" Requires="v">
                <p:oleObj spid="_x0000_s68778" name="Visio" r:id="rId3" imgW="10125191" imgH="6915091" progId="Visio.Drawing.11">
                  <p:embed/>
                </p:oleObj>
              </mc:Choice>
              <mc:Fallback>
                <p:oleObj name="Visio" r:id="rId3" imgW="10125191" imgH="6915091" progId="Visio.Drawing.11">
                  <p:embed/>
                  <p:pic>
                    <p:nvPicPr>
                      <p:cNvPr id="3" name="Object 2"/>
                      <p:cNvPicPr/>
                      <p:nvPr/>
                    </p:nvPicPr>
                    <p:blipFill>
                      <a:blip r:embed="rId4"/>
                      <a:stretch>
                        <a:fillRect/>
                      </a:stretch>
                    </p:blipFill>
                    <p:spPr>
                      <a:xfrm>
                        <a:off x="1631504" y="692697"/>
                        <a:ext cx="8928992" cy="6098778"/>
                      </a:xfrm>
                      <a:prstGeom prst="rect">
                        <a:avLst/>
                      </a:prstGeom>
                    </p:spPr>
                  </p:pic>
                </p:oleObj>
              </mc:Fallback>
            </mc:AlternateContent>
          </a:graphicData>
        </a:graphic>
      </p:graphicFrame>
    </p:spTree>
    <p:extLst>
      <p:ext uri="{BB962C8B-B14F-4D97-AF65-F5344CB8AC3E}">
        <p14:creationId xmlns:p14="http://schemas.microsoft.com/office/powerpoint/2010/main" val="180476405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6. ERP, MES, PLM</a:t>
            </a:r>
          </a:p>
        </p:txBody>
      </p:sp>
      <p:sp>
        <p:nvSpPr>
          <p:cNvPr id="4" name="Content Placeholder 3"/>
          <p:cNvSpPr>
            <a:spLocks noGrp="1"/>
          </p:cNvSpPr>
          <p:nvPr>
            <p:ph idx="1"/>
          </p:nvPr>
        </p:nvSpPr>
        <p:spPr>
          <a:xfrm>
            <a:off x="1981200" y="1600201"/>
            <a:ext cx="4114800" cy="4525963"/>
          </a:xfrm>
        </p:spPr>
        <p:txBody>
          <a:bodyPr/>
          <a:lstStyle/>
          <a:p>
            <a:r>
              <a:rPr lang="fi-FI" sz="2000"/>
              <a:t>PDM-järjestelmä on Siemensin Teamcenter</a:t>
            </a:r>
          </a:p>
          <a:p>
            <a:pPr lvl="1"/>
            <a:r>
              <a:rPr lang="fi-FI" sz="1800"/>
              <a:t>Tuotetiedot siirtyvät automaattisesti </a:t>
            </a:r>
            <a:r>
              <a:rPr lang="fi-FI" sz="1800" err="1"/>
              <a:t>PDM:stä</a:t>
            </a:r>
            <a:r>
              <a:rPr lang="fi-FI" sz="1800"/>
              <a:t> </a:t>
            </a:r>
            <a:r>
              <a:rPr lang="fi-FI" sz="1800" err="1"/>
              <a:t>ERP:iin</a:t>
            </a:r>
            <a:endParaRPr lang="fi-FI" sz="1800"/>
          </a:p>
          <a:p>
            <a:r>
              <a:rPr lang="fi-FI" sz="2000"/>
              <a:t>Toiminnanohjausjärjestelmäksi valittiin </a:t>
            </a:r>
            <a:r>
              <a:rPr lang="fi-FI" sz="2000" err="1"/>
              <a:t>Odoo</a:t>
            </a:r>
            <a:endParaRPr lang="fi-FI" sz="2000"/>
          </a:p>
          <a:p>
            <a:pPr lvl="1"/>
            <a:r>
              <a:rPr lang="fi-FI" sz="1800"/>
              <a:t>Tuotantotilaukset siirtyvät automaattisesti </a:t>
            </a:r>
            <a:r>
              <a:rPr lang="fi-FI" sz="1800" err="1"/>
              <a:t>ERP:stä</a:t>
            </a:r>
            <a:r>
              <a:rPr lang="fi-FI" sz="1800"/>
              <a:t> </a:t>
            </a:r>
            <a:r>
              <a:rPr lang="fi-FI" sz="1800" err="1"/>
              <a:t>MES:iin</a:t>
            </a:r>
            <a:endParaRPr lang="fi-FI" sz="1800"/>
          </a:p>
          <a:p>
            <a:r>
              <a:rPr lang="fi-FI" sz="2000"/>
              <a:t>Tuotannonohjausjärjestelmänä on </a:t>
            </a:r>
            <a:r>
              <a:rPr lang="fi-FI" sz="2000" err="1"/>
              <a:t>Feston</a:t>
            </a:r>
            <a:r>
              <a:rPr lang="fi-FI" sz="2000"/>
              <a:t> MES4</a:t>
            </a:r>
          </a:p>
          <a:p>
            <a:pPr lvl="1"/>
            <a:r>
              <a:rPr lang="fi-FI" sz="1800"/>
              <a:t>MES4 toimii myös ylätason ohjauksena tuotantolinjalle</a:t>
            </a:r>
          </a:p>
          <a:p>
            <a:pPr lvl="1"/>
            <a:r>
              <a:rPr lang="fi-FI" sz="1800"/>
              <a:t>Yhteys ohjaimiin TCP/IP-</a:t>
            </a:r>
            <a:r>
              <a:rPr lang="fi-FI" sz="1800" err="1"/>
              <a:t>socketien</a:t>
            </a:r>
            <a:r>
              <a:rPr lang="fi-FI" sz="1800"/>
              <a:t> välityksellä</a:t>
            </a:r>
          </a:p>
          <a:p>
            <a:pPr marL="0" indent="0">
              <a:buNone/>
            </a:pPr>
            <a:endParaRPr lang="fi-FI" sz="2000"/>
          </a:p>
        </p:txBody>
      </p:sp>
      <p:sp>
        <p:nvSpPr>
          <p:cNvPr id="5" name="Oval 4"/>
          <p:cNvSpPr/>
          <p:nvPr/>
        </p:nvSpPr>
        <p:spPr>
          <a:xfrm>
            <a:off x="6872312" y="2101498"/>
            <a:ext cx="1584176"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ERP</a:t>
            </a:r>
          </a:p>
        </p:txBody>
      </p:sp>
      <p:sp>
        <p:nvSpPr>
          <p:cNvPr id="6" name="Oval 5"/>
          <p:cNvSpPr/>
          <p:nvPr/>
        </p:nvSpPr>
        <p:spPr>
          <a:xfrm>
            <a:off x="8904312" y="3018162"/>
            <a:ext cx="1584176"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PDM</a:t>
            </a:r>
          </a:p>
        </p:txBody>
      </p:sp>
      <p:sp>
        <p:nvSpPr>
          <p:cNvPr id="7" name="Oval 6"/>
          <p:cNvSpPr/>
          <p:nvPr/>
        </p:nvSpPr>
        <p:spPr>
          <a:xfrm>
            <a:off x="6872312" y="3789040"/>
            <a:ext cx="1584176"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MES</a:t>
            </a:r>
          </a:p>
        </p:txBody>
      </p:sp>
      <p:cxnSp>
        <p:nvCxnSpPr>
          <p:cNvPr id="8" name="Straight Arrow Connector 7"/>
          <p:cNvCxnSpPr>
            <a:stCxn id="6" idx="1"/>
            <a:endCxn id="5" idx="5"/>
          </p:cNvCxnSpPr>
          <p:nvPr/>
        </p:nvCxnSpPr>
        <p:spPr>
          <a:xfrm flipH="1" flipV="1">
            <a:off x="8224491" y="2839050"/>
            <a:ext cx="911818" cy="30565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2" name="TextBox 11"/>
          <p:cNvSpPr txBox="1"/>
          <p:nvPr/>
        </p:nvSpPr>
        <p:spPr>
          <a:xfrm>
            <a:off x="8548899" y="2648830"/>
            <a:ext cx="1259768" cy="369332"/>
          </a:xfrm>
          <a:prstGeom prst="rect">
            <a:avLst/>
          </a:prstGeom>
          <a:noFill/>
        </p:spPr>
        <p:txBody>
          <a:bodyPr wrap="none" rtlCol="0">
            <a:spAutoFit/>
          </a:bodyPr>
          <a:lstStyle/>
          <a:p>
            <a:r>
              <a:rPr lang="fi-FI"/>
              <a:t>tuotetiedot</a:t>
            </a:r>
          </a:p>
        </p:txBody>
      </p:sp>
      <p:sp>
        <p:nvSpPr>
          <p:cNvPr id="14" name="Oval 13"/>
          <p:cNvSpPr/>
          <p:nvPr/>
        </p:nvSpPr>
        <p:spPr>
          <a:xfrm>
            <a:off x="8979238" y="1138308"/>
            <a:ext cx="1434325"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Verkko-kauppa</a:t>
            </a:r>
          </a:p>
        </p:txBody>
      </p:sp>
      <p:cxnSp>
        <p:nvCxnSpPr>
          <p:cNvPr id="15" name="Straight Arrow Connector 14"/>
          <p:cNvCxnSpPr>
            <a:stCxn id="14" idx="2"/>
            <a:endCxn id="5" idx="7"/>
          </p:cNvCxnSpPr>
          <p:nvPr/>
        </p:nvCxnSpPr>
        <p:spPr>
          <a:xfrm flipH="1">
            <a:off x="8224491" y="1570356"/>
            <a:ext cx="754746" cy="65768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7733075" y="1605622"/>
            <a:ext cx="982833" cy="369332"/>
          </a:xfrm>
          <a:prstGeom prst="rect">
            <a:avLst/>
          </a:prstGeom>
          <a:noFill/>
        </p:spPr>
        <p:txBody>
          <a:bodyPr wrap="none" rtlCol="0">
            <a:spAutoFit/>
          </a:bodyPr>
          <a:lstStyle/>
          <a:p>
            <a:r>
              <a:rPr lang="fi-FI"/>
              <a:t>tilaukset</a:t>
            </a:r>
          </a:p>
        </p:txBody>
      </p:sp>
      <p:sp>
        <p:nvSpPr>
          <p:cNvPr id="19" name="TextBox 18"/>
          <p:cNvSpPr txBox="1"/>
          <p:nvPr/>
        </p:nvSpPr>
        <p:spPr>
          <a:xfrm>
            <a:off x="6669202" y="3092139"/>
            <a:ext cx="1076770" cy="646331"/>
          </a:xfrm>
          <a:prstGeom prst="rect">
            <a:avLst/>
          </a:prstGeom>
          <a:noFill/>
        </p:spPr>
        <p:txBody>
          <a:bodyPr wrap="none" rtlCol="0">
            <a:spAutoFit/>
          </a:bodyPr>
          <a:lstStyle/>
          <a:p>
            <a:r>
              <a:rPr lang="fi-FI"/>
              <a:t>tuotanto-</a:t>
            </a:r>
          </a:p>
          <a:p>
            <a:r>
              <a:rPr lang="fi-FI"/>
              <a:t>tilaukset</a:t>
            </a:r>
          </a:p>
        </p:txBody>
      </p:sp>
      <p:cxnSp>
        <p:nvCxnSpPr>
          <p:cNvPr id="24" name="Straight Arrow Connector 23"/>
          <p:cNvCxnSpPr>
            <a:stCxn id="5" idx="4"/>
            <a:endCxn id="7" idx="0"/>
          </p:cNvCxnSpPr>
          <p:nvPr/>
        </p:nvCxnSpPr>
        <p:spPr>
          <a:xfrm>
            <a:off x="7664400" y="2965594"/>
            <a:ext cx="0" cy="823446"/>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pic>
        <p:nvPicPr>
          <p:cNvPr id="25" name="Picture 24"/>
          <p:cNvPicPr>
            <a:picLocks noChangeAspect="1"/>
          </p:cNvPicPr>
          <p:nvPr/>
        </p:nvPicPr>
        <p:blipFill>
          <a:blip r:embed="rId2"/>
          <a:stretch>
            <a:fillRect/>
          </a:stretch>
        </p:blipFill>
        <p:spPr>
          <a:xfrm>
            <a:off x="7484134" y="5157193"/>
            <a:ext cx="2840356" cy="1417029"/>
          </a:xfrm>
          <a:prstGeom prst="rect">
            <a:avLst/>
          </a:prstGeom>
        </p:spPr>
      </p:pic>
      <p:cxnSp>
        <p:nvCxnSpPr>
          <p:cNvPr id="26" name="Straight Arrow Connector 25"/>
          <p:cNvCxnSpPr>
            <a:stCxn id="7" idx="4"/>
          </p:cNvCxnSpPr>
          <p:nvPr/>
        </p:nvCxnSpPr>
        <p:spPr>
          <a:xfrm>
            <a:off x="7664400" y="4653136"/>
            <a:ext cx="312220" cy="504056"/>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29" name="Straight Arrow Connector 28"/>
          <p:cNvCxnSpPr>
            <a:stCxn id="7" idx="5"/>
            <a:endCxn id="25" idx="0"/>
          </p:cNvCxnSpPr>
          <p:nvPr/>
        </p:nvCxnSpPr>
        <p:spPr>
          <a:xfrm>
            <a:off x="8224492" y="4526592"/>
            <a:ext cx="679821" cy="630600"/>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4" name="Straight Arrow Connector 33"/>
          <p:cNvCxnSpPr>
            <a:stCxn id="7" idx="6"/>
          </p:cNvCxnSpPr>
          <p:nvPr/>
        </p:nvCxnSpPr>
        <p:spPr>
          <a:xfrm>
            <a:off x="8456488" y="4221088"/>
            <a:ext cx="1388134" cy="936104"/>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61039173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Teollisen internetin laboratorio</a:t>
            </a:r>
          </a:p>
        </p:txBody>
      </p:sp>
      <p:pic>
        <p:nvPicPr>
          <p:cNvPr id="5" name="Picture 4"/>
          <p:cNvPicPr>
            <a:picLocks noChangeAspect="1"/>
          </p:cNvPicPr>
          <p:nvPr/>
        </p:nvPicPr>
        <p:blipFill>
          <a:blip r:embed="rId2"/>
          <a:stretch>
            <a:fillRect/>
          </a:stretch>
        </p:blipFill>
        <p:spPr>
          <a:xfrm>
            <a:off x="3277345" y="3861049"/>
            <a:ext cx="4295775" cy="2143125"/>
          </a:xfrm>
          <a:prstGeom prst="rect">
            <a:avLst/>
          </a:prstGeom>
        </p:spPr>
      </p:pic>
      <p:sp>
        <p:nvSpPr>
          <p:cNvPr id="6" name="Oval 5"/>
          <p:cNvSpPr/>
          <p:nvPr/>
        </p:nvSpPr>
        <p:spPr>
          <a:xfrm>
            <a:off x="8101880" y="3124819"/>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Festo</a:t>
            </a:r>
            <a:endParaRPr lang="fi-FI"/>
          </a:p>
          <a:p>
            <a:pPr algn="ctr"/>
            <a:r>
              <a:rPr lang="fi-FI"/>
              <a:t>MES4</a:t>
            </a:r>
          </a:p>
        </p:txBody>
      </p:sp>
      <p:sp>
        <p:nvSpPr>
          <p:cNvPr id="7" name="Oval 6"/>
          <p:cNvSpPr/>
          <p:nvPr/>
        </p:nvSpPr>
        <p:spPr>
          <a:xfrm>
            <a:off x="8101880" y="4437112"/>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Simu-lointi</a:t>
            </a:r>
            <a:endParaRPr lang="fi-FI"/>
          </a:p>
        </p:txBody>
      </p:sp>
      <p:sp>
        <p:nvSpPr>
          <p:cNvPr id="8" name="Oval 7"/>
          <p:cNvSpPr/>
          <p:nvPr/>
        </p:nvSpPr>
        <p:spPr>
          <a:xfrm>
            <a:off x="9416752" y="3124819"/>
            <a:ext cx="999728"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a:t>PLM</a:t>
            </a:r>
          </a:p>
        </p:txBody>
      </p:sp>
      <p:sp>
        <p:nvSpPr>
          <p:cNvPr id="9" name="Oval 8"/>
          <p:cNvSpPr/>
          <p:nvPr/>
        </p:nvSpPr>
        <p:spPr>
          <a:xfrm>
            <a:off x="8101880" y="1818587"/>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a:t>ERP</a:t>
            </a:r>
          </a:p>
        </p:txBody>
      </p:sp>
      <p:cxnSp>
        <p:nvCxnSpPr>
          <p:cNvPr id="14" name="Straight Arrow Connector 13"/>
          <p:cNvCxnSpPr/>
          <p:nvPr/>
        </p:nvCxnSpPr>
        <p:spPr>
          <a:xfrm>
            <a:off x="3997424" y="3592872"/>
            <a:ext cx="0" cy="322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409176" y="3609020"/>
            <a:ext cx="0" cy="314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805736" y="3623990"/>
            <a:ext cx="0" cy="299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6" idx="2"/>
          </p:cNvCxnSpPr>
          <p:nvPr/>
        </p:nvCxnSpPr>
        <p:spPr>
          <a:xfrm>
            <a:off x="3997424" y="3580243"/>
            <a:ext cx="4104456" cy="12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 idx="4"/>
            <a:endCxn id="6" idx="0"/>
          </p:cNvCxnSpPr>
          <p:nvPr/>
        </p:nvCxnSpPr>
        <p:spPr>
          <a:xfrm>
            <a:off x="8641940" y="2754691"/>
            <a:ext cx="0" cy="370128"/>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a:stCxn id="6" idx="4"/>
            <a:endCxn id="7" idx="0"/>
          </p:cNvCxnSpPr>
          <p:nvPr/>
        </p:nvCxnSpPr>
        <p:spPr>
          <a:xfrm>
            <a:off x="8641940" y="4060924"/>
            <a:ext cx="0" cy="376189"/>
          </a:xfrm>
          <a:prstGeom prst="straightConnector1">
            <a:avLst/>
          </a:prstGeom>
          <a:ln>
            <a:solidFill>
              <a:schemeClr val="bg1">
                <a:lumMod val="75000"/>
              </a:schemeClr>
            </a:solidFill>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8" idx="1"/>
            <a:endCxn id="9" idx="5"/>
          </p:cNvCxnSpPr>
          <p:nvPr/>
        </p:nvCxnSpPr>
        <p:spPr>
          <a:xfrm flipH="1" flipV="1">
            <a:off x="9023821" y="2617602"/>
            <a:ext cx="539339" cy="64430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8" idx="3"/>
            <a:endCxn id="7" idx="7"/>
          </p:cNvCxnSpPr>
          <p:nvPr/>
        </p:nvCxnSpPr>
        <p:spPr>
          <a:xfrm flipH="1">
            <a:off x="9023821" y="3923835"/>
            <a:ext cx="539339" cy="650367"/>
          </a:xfrm>
          <a:prstGeom prst="straightConnector1">
            <a:avLst/>
          </a:prstGeom>
          <a:ln>
            <a:solidFill>
              <a:schemeClr val="bg1">
                <a:lumMod val="75000"/>
              </a:schemeClr>
            </a:solidFill>
            <a:tailEnd type="triangle"/>
          </a:ln>
        </p:spPr>
        <p:style>
          <a:lnRef idx="2">
            <a:schemeClr val="accent3"/>
          </a:lnRef>
          <a:fillRef idx="0">
            <a:schemeClr val="accent3"/>
          </a:fillRef>
          <a:effectRef idx="1">
            <a:schemeClr val="accent3"/>
          </a:effectRef>
          <a:fontRef idx="minor">
            <a:schemeClr val="tx1"/>
          </a:fontRef>
        </p:style>
      </p:cxnSp>
      <p:sp>
        <p:nvSpPr>
          <p:cNvPr id="46" name="Cloud 45"/>
          <p:cNvSpPr/>
          <p:nvPr/>
        </p:nvSpPr>
        <p:spPr>
          <a:xfrm>
            <a:off x="3701618" y="1357957"/>
            <a:ext cx="4061951" cy="141404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a:t>Pilvipalvelut:</a:t>
            </a:r>
          </a:p>
          <a:p>
            <a:pPr algn="ctr"/>
            <a:r>
              <a:rPr lang="fi-FI"/>
              <a:t>Datan analysointi ja tallennus</a:t>
            </a:r>
          </a:p>
        </p:txBody>
      </p:sp>
      <p:sp>
        <p:nvSpPr>
          <p:cNvPr id="61" name="TextBox 60"/>
          <p:cNvSpPr txBox="1"/>
          <p:nvPr/>
        </p:nvSpPr>
        <p:spPr>
          <a:xfrm>
            <a:off x="5941641" y="3195351"/>
            <a:ext cx="1454309" cy="369332"/>
          </a:xfrm>
          <a:prstGeom prst="rect">
            <a:avLst/>
          </a:prstGeom>
          <a:noFill/>
        </p:spPr>
        <p:txBody>
          <a:bodyPr wrap="none" rtlCol="0">
            <a:spAutoFit/>
          </a:bodyPr>
          <a:lstStyle/>
          <a:p>
            <a:r>
              <a:rPr lang="fi-FI"/>
              <a:t>TCP/IP </a:t>
            </a:r>
            <a:r>
              <a:rPr lang="fi-FI" err="1"/>
              <a:t>Socket</a:t>
            </a:r>
            <a:endParaRPr lang="fi-FI"/>
          </a:p>
        </p:txBody>
      </p:sp>
      <p:sp>
        <p:nvSpPr>
          <p:cNvPr id="62" name="Oval 61"/>
          <p:cNvSpPr/>
          <p:nvPr/>
        </p:nvSpPr>
        <p:spPr>
          <a:xfrm>
            <a:off x="1844259" y="3312913"/>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Field</a:t>
            </a:r>
            <a:endParaRPr lang="fi-FI"/>
          </a:p>
          <a:p>
            <a:pPr algn="ctr"/>
            <a:r>
              <a:rPr lang="fi-FI" err="1"/>
              <a:t>Gateway</a:t>
            </a:r>
            <a:endParaRPr lang="fi-FI"/>
          </a:p>
        </p:txBody>
      </p:sp>
      <p:sp>
        <p:nvSpPr>
          <p:cNvPr id="63" name="Oval 62"/>
          <p:cNvSpPr/>
          <p:nvPr/>
        </p:nvSpPr>
        <p:spPr>
          <a:xfrm>
            <a:off x="3485198" y="4797808"/>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cxnSp>
        <p:nvCxnSpPr>
          <p:cNvPr id="65" name="Elbow Connector 64"/>
          <p:cNvCxnSpPr>
            <a:endCxn id="62" idx="4"/>
          </p:cNvCxnSpPr>
          <p:nvPr/>
        </p:nvCxnSpPr>
        <p:spPr>
          <a:xfrm rot="10800000">
            <a:off x="2384319" y="4249017"/>
            <a:ext cx="3485756" cy="14782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62" idx="0"/>
            <a:endCxn id="46" idx="2"/>
          </p:cNvCxnSpPr>
          <p:nvPr/>
        </p:nvCxnSpPr>
        <p:spPr>
          <a:xfrm rot="5400000" flipH="1" flipV="1">
            <a:off x="2425301" y="2023997"/>
            <a:ext cx="1247934" cy="1329898"/>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1" name="Straight Arrow Connector 80"/>
          <p:cNvCxnSpPr>
            <a:stCxn id="29" idx="2"/>
          </p:cNvCxnSpPr>
          <p:nvPr/>
        </p:nvCxnSpPr>
        <p:spPr>
          <a:xfrm flipH="1">
            <a:off x="5823354" y="5709127"/>
            <a:ext cx="624684" cy="18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2384319" y="2534644"/>
            <a:ext cx="1450846" cy="646331"/>
          </a:xfrm>
          <a:prstGeom prst="rect">
            <a:avLst/>
          </a:prstGeom>
          <a:noFill/>
        </p:spPr>
        <p:txBody>
          <a:bodyPr wrap="none" rtlCol="0">
            <a:spAutoFit/>
          </a:bodyPr>
          <a:lstStyle/>
          <a:p>
            <a:r>
              <a:rPr lang="fi-FI"/>
              <a:t>HTTP,</a:t>
            </a:r>
          </a:p>
          <a:p>
            <a:r>
              <a:rPr lang="fi-FI"/>
              <a:t>MQTT, AMQP</a:t>
            </a:r>
          </a:p>
        </p:txBody>
      </p:sp>
      <p:sp>
        <p:nvSpPr>
          <p:cNvPr id="28" name="Oval 27"/>
          <p:cNvSpPr/>
          <p:nvPr/>
        </p:nvSpPr>
        <p:spPr>
          <a:xfrm>
            <a:off x="4717026" y="4827446"/>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sp>
        <p:nvSpPr>
          <p:cNvPr id="29" name="Oval 28"/>
          <p:cNvSpPr/>
          <p:nvPr/>
        </p:nvSpPr>
        <p:spPr>
          <a:xfrm>
            <a:off x="6448038" y="5436241"/>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cxnSp>
        <p:nvCxnSpPr>
          <p:cNvPr id="35" name="Straight Arrow Connector 34"/>
          <p:cNvCxnSpPr>
            <a:stCxn id="28" idx="4"/>
          </p:cNvCxnSpPr>
          <p:nvPr/>
        </p:nvCxnSpPr>
        <p:spPr>
          <a:xfrm>
            <a:off x="5270190" y="5373217"/>
            <a:ext cx="0" cy="38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63" idx="4"/>
          </p:cNvCxnSpPr>
          <p:nvPr/>
        </p:nvCxnSpPr>
        <p:spPr>
          <a:xfrm>
            <a:off x="4038362" y="5343578"/>
            <a:ext cx="0" cy="3746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232634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Tuote</a:t>
            </a:r>
          </a:p>
        </p:txBody>
      </p:sp>
      <p:sp>
        <p:nvSpPr>
          <p:cNvPr id="3" name="Sisällön paikkamerkki 2"/>
          <p:cNvSpPr>
            <a:spLocks noGrp="1"/>
          </p:cNvSpPr>
          <p:nvPr>
            <p:ph idx="1"/>
          </p:nvPr>
        </p:nvSpPr>
        <p:spPr/>
        <p:txBody>
          <a:bodyPr/>
          <a:lstStyle/>
          <a:p>
            <a:r>
              <a:rPr lang="fi-FI"/>
              <a:t>Tuotantosolun avulla voidaan valmistaa esimerkkituotteita.</a:t>
            </a:r>
          </a:p>
          <a:p>
            <a:r>
              <a:rPr lang="fi-FI"/>
              <a:t>Tuotteet koostuvat pohjalevystä, piirilevystä, kahdesta piirilevyyn asennettavasta sulakkeesta sekä kansilevystä.</a:t>
            </a:r>
          </a:p>
          <a:p>
            <a:r>
              <a:rPr lang="fi-FI"/>
              <a:t>Käyttämällä erivärisiä piirilevyjä, sulakkeita ja kansia esimerkkituotteista on mahdollista valmistaa useita tuotevariaatioita.</a:t>
            </a:r>
            <a:endParaRPr lang="fi-FI">
              <a:effectLst/>
            </a:endParaRPr>
          </a:p>
          <a:p>
            <a:endParaRPr lang="fi-FI"/>
          </a:p>
        </p:txBody>
      </p:sp>
    </p:spTree>
    <p:extLst>
      <p:ext uri="{BB962C8B-B14F-4D97-AF65-F5344CB8AC3E}">
        <p14:creationId xmlns:p14="http://schemas.microsoft.com/office/powerpoint/2010/main" val="41313179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Product</a:t>
            </a:r>
          </a:p>
        </p:txBody>
      </p:sp>
      <p:pic>
        <p:nvPicPr>
          <p:cNvPr id="8" name="Picture 7"/>
          <p:cNvPicPr>
            <a:picLocks noChangeAspect="1"/>
          </p:cNvPicPr>
          <p:nvPr/>
        </p:nvPicPr>
        <p:blipFill>
          <a:blip r:embed="rId2"/>
          <a:stretch>
            <a:fillRect/>
          </a:stretch>
        </p:blipFill>
        <p:spPr>
          <a:xfrm>
            <a:off x="6816080" y="2060848"/>
            <a:ext cx="3191264" cy="2160240"/>
          </a:xfrm>
          <a:prstGeom prst="rect">
            <a:avLst/>
          </a:prstGeom>
        </p:spPr>
      </p:pic>
      <p:sp>
        <p:nvSpPr>
          <p:cNvPr id="9" name="Content Placeholder 2"/>
          <p:cNvSpPr>
            <a:spLocks noGrp="1"/>
          </p:cNvSpPr>
          <p:nvPr>
            <p:ph idx="1"/>
          </p:nvPr>
        </p:nvSpPr>
        <p:spPr>
          <a:xfrm>
            <a:off x="1981200" y="1600201"/>
            <a:ext cx="8229600" cy="4525963"/>
          </a:xfrm>
        </p:spPr>
        <p:txBody>
          <a:bodyPr/>
          <a:lstStyle/>
          <a:p>
            <a:r>
              <a:rPr lang="fi-FI" err="1"/>
              <a:t>The</a:t>
            </a:r>
            <a:r>
              <a:rPr lang="fi-FI"/>
              <a:t> </a:t>
            </a:r>
            <a:r>
              <a:rPr lang="fi-FI" err="1"/>
              <a:t>product</a:t>
            </a:r>
            <a:r>
              <a:rPr lang="fi-FI"/>
              <a:t> </a:t>
            </a:r>
            <a:r>
              <a:rPr lang="fi-FI" err="1"/>
              <a:t>assembled</a:t>
            </a:r>
            <a:r>
              <a:rPr lang="fi-FI"/>
              <a:t> in </a:t>
            </a:r>
            <a:r>
              <a:rPr lang="fi-FI" err="1"/>
              <a:t>the</a:t>
            </a:r>
            <a:r>
              <a:rPr lang="fi-FI"/>
              <a:t> </a:t>
            </a:r>
            <a:r>
              <a:rPr lang="fi-FI" err="1"/>
              <a:t>production</a:t>
            </a:r>
            <a:r>
              <a:rPr lang="fi-FI"/>
              <a:t> </a:t>
            </a:r>
            <a:r>
              <a:rPr lang="fi-FI" err="1"/>
              <a:t>line</a:t>
            </a:r>
            <a:r>
              <a:rPr lang="fi-FI"/>
              <a:t> </a:t>
            </a:r>
            <a:r>
              <a:rPr lang="fi-FI" err="1"/>
              <a:t>consists</a:t>
            </a:r>
            <a:r>
              <a:rPr lang="fi-FI"/>
              <a:t> of </a:t>
            </a:r>
            <a:r>
              <a:rPr lang="fi-FI" err="1"/>
              <a:t>the</a:t>
            </a:r>
            <a:r>
              <a:rPr lang="fi-FI"/>
              <a:t> </a:t>
            </a:r>
            <a:r>
              <a:rPr lang="fi-FI" err="1"/>
              <a:t>following</a:t>
            </a:r>
            <a:r>
              <a:rPr lang="fi-FI"/>
              <a:t> </a:t>
            </a:r>
            <a:r>
              <a:rPr lang="fi-FI" err="1"/>
              <a:t>parts</a:t>
            </a:r>
            <a:endParaRPr lang="fi-FI"/>
          </a:p>
          <a:p>
            <a:pPr lvl="1"/>
            <a:r>
              <a:rPr lang="fi-FI" err="1"/>
              <a:t>Front</a:t>
            </a:r>
            <a:r>
              <a:rPr lang="fi-FI"/>
              <a:t> </a:t>
            </a:r>
            <a:r>
              <a:rPr lang="fi-FI" err="1"/>
              <a:t>cover</a:t>
            </a:r>
            <a:endParaRPr lang="fi-FI"/>
          </a:p>
          <a:p>
            <a:pPr lvl="1"/>
            <a:r>
              <a:rPr lang="fi-FI"/>
              <a:t>Back </a:t>
            </a:r>
            <a:r>
              <a:rPr lang="fi-FI" err="1"/>
              <a:t>cover</a:t>
            </a:r>
            <a:endParaRPr lang="fi-FI"/>
          </a:p>
          <a:p>
            <a:pPr lvl="1"/>
            <a:r>
              <a:rPr lang="fi-FI" err="1"/>
              <a:t>Printed</a:t>
            </a:r>
            <a:r>
              <a:rPr lang="fi-FI"/>
              <a:t> </a:t>
            </a:r>
            <a:r>
              <a:rPr lang="fi-FI" err="1"/>
              <a:t>circuit</a:t>
            </a:r>
            <a:r>
              <a:rPr lang="fi-FI"/>
              <a:t> </a:t>
            </a:r>
            <a:r>
              <a:rPr lang="fi-FI" err="1"/>
              <a:t>board</a:t>
            </a:r>
            <a:endParaRPr lang="fi-FI"/>
          </a:p>
          <a:p>
            <a:pPr lvl="1"/>
            <a:r>
              <a:rPr lang="fi-FI" err="1"/>
              <a:t>Two</a:t>
            </a:r>
            <a:r>
              <a:rPr lang="fi-FI"/>
              <a:t> </a:t>
            </a:r>
            <a:r>
              <a:rPr lang="fi-FI" err="1"/>
              <a:t>fuses</a:t>
            </a:r>
            <a:endParaRPr lang="fi-FI"/>
          </a:p>
          <a:p>
            <a:pPr lvl="1"/>
            <a:endParaRPr lang="fi-FI"/>
          </a:p>
          <a:p>
            <a:r>
              <a:rPr lang="fi-FI" err="1"/>
              <a:t>All</a:t>
            </a:r>
            <a:r>
              <a:rPr lang="fi-FI"/>
              <a:t> of </a:t>
            </a:r>
            <a:r>
              <a:rPr lang="fi-FI" err="1"/>
              <a:t>the</a:t>
            </a:r>
            <a:r>
              <a:rPr lang="fi-FI"/>
              <a:t> </a:t>
            </a:r>
            <a:r>
              <a:rPr lang="fi-FI" err="1"/>
              <a:t>parts</a:t>
            </a:r>
            <a:r>
              <a:rPr lang="fi-FI"/>
              <a:t> </a:t>
            </a:r>
            <a:r>
              <a:rPr lang="fi-FI" err="1"/>
              <a:t>have</a:t>
            </a:r>
            <a:r>
              <a:rPr lang="fi-FI"/>
              <a:t> </a:t>
            </a:r>
            <a:r>
              <a:rPr lang="fi-FI" err="1"/>
              <a:t>different</a:t>
            </a:r>
            <a:r>
              <a:rPr lang="fi-FI"/>
              <a:t> </a:t>
            </a:r>
            <a:r>
              <a:rPr lang="fi-FI" err="1"/>
              <a:t>colors</a:t>
            </a:r>
            <a:r>
              <a:rPr lang="fi-FI"/>
              <a:t> (</a:t>
            </a:r>
            <a:r>
              <a:rPr lang="fi-FI" err="1"/>
              <a:t>black</a:t>
            </a:r>
            <a:r>
              <a:rPr lang="fi-FI"/>
              <a:t>, </a:t>
            </a:r>
            <a:r>
              <a:rPr lang="fi-FI" err="1"/>
              <a:t>red</a:t>
            </a:r>
            <a:r>
              <a:rPr lang="fi-FI"/>
              <a:t>, </a:t>
            </a:r>
            <a:r>
              <a:rPr lang="fi-FI" err="1"/>
              <a:t>blue</a:t>
            </a:r>
            <a:r>
              <a:rPr lang="fi-FI"/>
              <a:t>, gray) -&gt; </a:t>
            </a:r>
            <a:r>
              <a:rPr lang="fi-FI" err="1"/>
              <a:t>many</a:t>
            </a:r>
            <a:r>
              <a:rPr lang="fi-FI"/>
              <a:t> </a:t>
            </a:r>
            <a:r>
              <a:rPr lang="fi-FI" err="1"/>
              <a:t>possible</a:t>
            </a:r>
            <a:r>
              <a:rPr lang="fi-FI"/>
              <a:t> </a:t>
            </a:r>
            <a:r>
              <a:rPr lang="fi-FI" err="1"/>
              <a:t>product</a:t>
            </a:r>
            <a:r>
              <a:rPr lang="fi-FI"/>
              <a:t> </a:t>
            </a:r>
            <a:r>
              <a:rPr lang="fi-FI" err="1"/>
              <a:t>combinations</a:t>
            </a:r>
            <a:endParaRPr lang="en-US"/>
          </a:p>
        </p:txBody>
      </p:sp>
    </p:spTree>
    <p:extLst>
      <p:ext uri="{BB962C8B-B14F-4D97-AF65-F5344CB8AC3E}">
        <p14:creationId xmlns:p14="http://schemas.microsoft.com/office/powerpoint/2010/main" val="17337474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Palettikuljetin</a:t>
            </a:r>
          </a:p>
        </p:txBody>
      </p:sp>
      <p:sp>
        <p:nvSpPr>
          <p:cNvPr id="3" name="Sisällön paikkamerkki 2"/>
          <p:cNvSpPr>
            <a:spLocks noGrp="1"/>
          </p:cNvSpPr>
          <p:nvPr>
            <p:ph idx="1"/>
          </p:nvPr>
        </p:nvSpPr>
        <p:spPr/>
        <p:txBody>
          <a:bodyPr/>
          <a:lstStyle/>
          <a:p>
            <a:r>
              <a:rPr lang="fi-FI"/>
              <a:t>Palettikuljetin siirtää tuotteita asemalta toiselle.</a:t>
            </a:r>
          </a:p>
          <a:p>
            <a:r>
              <a:rPr lang="fi-FI"/>
              <a:t>Paletit on varustettu saattomuisteilla ja työasemat saattomuistinlukijoilla.</a:t>
            </a:r>
          </a:p>
          <a:p>
            <a:r>
              <a:rPr lang="fi-FI"/>
              <a:t>Työasema poimii sille tulossa olevat tuotteet paletti­kuljetti­mel­ta saattomuistin sisältämän reseptin perusteella. Resepti sisältää tuotteelle kyseisellä asemalla tehtävät valmistustoimenpiteet.</a:t>
            </a:r>
          </a:p>
          <a:p>
            <a:r>
              <a:rPr lang="fi-FI"/>
              <a:t>Kun toimenpiteet on tehty, työasema kysyy tuotan­non­ohjausjärjestelmältä seuraavan työvaiheen reseptin, kirjoittaa sen paletin saatto­muistiin ja vapauttaa paletin takaisin palettikuljettimelle.</a:t>
            </a:r>
            <a:endParaRPr lang="fi-FI">
              <a:effectLst/>
            </a:endParaRPr>
          </a:p>
          <a:p>
            <a:endParaRPr lang="fi-FI"/>
          </a:p>
        </p:txBody>
      </p:sp>
    </p:spTree>
    <p:extLst>
      <p:ext uri="{BB962C8B-B14F-4D97-AF65-F5344CB8AC3E}">
        <p14:creationId xmlns:p14="http://schemas.microsoft.com/office/powerpoint/2010/main" val="10973188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Pallet Carrier</a:t>
            </a:r>
          </a:p>
        </p:txBody>
      </p:sp>
      <p:pic>
        <p:nvPicPr>
          <p:cNvPr id="4" name="Picture 3"/>
          <p:cNvPicPr>
            <a:picLocks noChangeAspect="1"/>
          </p:cNvPicPr>
          <p:nvPr/>
        </p:nvPicPr>
        <p:blipFill>
          <a:blip r:embed="rId2"/>
          <a:stretch>
            <a:fillRect/>
          </a:stretch>
        </p:blipFill>
        <p:spPr>
          <a:xfrm>
            <a:off x="2207568" y="2636912"/>
            <a:ext cx="3600400" cy="2314396"/>
          </a:xfrm>
          <a:prstGeom prst="rect">
            <a:avLst/>
          </a:prstGeom>
        </p:spPr>
      </p:pic>
      <p:sp>
        <p:nvSpPr>
          <p:cNvPr id="5" name="Content Placeholder 2"/>
          <p:cNvSpPr>
            <a:spLocks noGrp="1"/>
          </p:cNvSpPr>
          <p:nvPr>
            <p:ph idx="1"/>
          </p:nvPr>
        </p:nvSpPr>
        <p:spPr>
          <a:xfrm>
            <a:off x="1981200" y="1600201"/>
            <a:ext cx="8229600" cy="4525963"/>
          </a:xfrm>
        </p:spPr>
        <p:txBody>
          <a:bodyPr/>
          <a:lstStyle/>
          <a:p>
            <a:r>
              <a:rPr lang="fi-FI" err="1"/>
              <a:t>Pallet</a:t>
            </a:r>
            <a:r>
              <a:rPr lang="fi-FI"/>
              <a:t> </a:t>
            </a:r>
            <a:r>
              <a:rPr lang="fi-FI" err="1"/>
              <a:t>carriers</a:t>
            </a:r>
            <a:r>
              <a:rPr lang="fi-FI"/>
              <a:t> </a:t>
            </a:r>
            <a:r>
              <a:rPr lang="fi-FI" err="1"/>
              <a:t>are</a:t>
            </a:r>
            <a:r>
              <a:rPr lang="fi-FI"/>
              <a:t> </a:t>
            </a:r>
            <a:r>
              <a:rPr lang="fi-FI" err="1"/>
              <a:t>needed</a:t>
            </a:r>
            <a:r>
              <a:rPr lang="fi-FI"/>
              <a:t> to </a:t>
            </a:r>
            <a:r>
              <a:rPr lang="en-US"/>
              <a:t>transport the </a:t>
            </a:r>
            <a:r>
              <a:rPr lang="en-US" err="1"/>
              <a:t>workpiece</a:t>
            </a:r>
            <a:r>
              <a:rPr lang="en-US"/>
              <a:t> pallets </a:t>
            </a:r>
          </a:p>
        </p:txBody>
      </p:sp>
      <p:sp>
        <p:nvSpPr>
          <p:cNvPr id="6" name="TextBox 5"/>
          <p:cNvSpPr txBox="1"/>
          <p:nvPr/>
        </p:nvSpPr>
        <p:spPr>
          <a:xfrm>
            <a:off x="3071664" y="5169403"/>
            <a:ext cx="1374030" cy="369332"/>
          </a:xfrm>
          <a:prstGeom prst="rect">
            <a:avLst/>
          </a:prstGeom>
          <a:noFill/>
        </p:spPr>
        <p:txBody>
          <a:bodyPr wrap="none" rtlCol="0">
            <a:spAutoFit/>
          </a:bodyPr>
          <a:lstStyle/>
          <a:p>
            <a:r>
              <a:rPr lang="en-US"/>
              <a:t>Pallet carrier</a:t>
            </a:r>
          </a:p>
        </p:txBody>
      </p:sp>
      <p:pic>
        <p:nvPicPr>
          <p:cNvPr id="7" name="Picture 6"/>
          <p:cNvPicPr>
            <a:picLocks noChangeAspect="1"/>
          </p:cNvPicPr>
          <p:nvPr/>
        </p:nvPicPr>
        <p:blipFill>
          <a:blip r:embed="rId3"/>
          <a:stretch>
            <a:fillRect/>
          </a:stretch>
        </p:blipFill>
        <p:spPr>
          <a:xfrm>
            <a:off x="6456040" y="2606751"/>
            <a:ext cx="3312368" cy="2009112"/>
          </a:xfrm>
          <a:prstGeom prst="rect">
            <a:avLst/>
          </a:prstGeom>
        </p:spPr>
      </p:pic>
      <p:sp>
        <p:nvSpPr>
          <p:cNvPr id="8" name="TextBox 7"/>
          <p:cNvSpPr txBox="1"/>
          <p:nvPr/>
        </p:nvSpPr>
        <p:spPr>
          <a:xfrm>
            <a:off x="7320136" y="5169403"/>
            <a:ext cx="1857816" cy="369332"/>
          </a:xfrm>
          <a:prstGeom prst="rect">
            <a:avLst/>
          </a:prstGeom>
          <a:noFill/>
        </p:spPr>
        <p:txBody>
          <a:bodyPr wrap="none" rtlCol="0">
            <a:spAutoFit/>
          </a:bodyPr>
          <a:lstStyle/>
          <a:p>
            <a:r>
              <a:rPr lang="en-US" err="1"/>
              <a:t>Workpiece</a:t>
            </a:r>
            <a:r>
              <a:rPr lang="en-US"/>
              <a:t> carrier</a:t>
            </a:r>
          </a:p>
        </p:txBody>
      </p:sp>
    </p:spTree>
    <p:extLst>
      <p:ext uri="{BB962C8B-B14F-4D97-AF65-F5344CB8AC3E}">
        <p14:creationId xmlns:p14="http://schemas.microsoft.com/office/powerpoint/2010/main" val="21393742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8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Picture 2" descr="The Industrial Internet of Thing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096000" y="699753"/>
            <a:ext cx="5459470" cy="5459470"/>
          </a:xfrm>
          <a:prstGeom prst="rect">
            <a:avLst/>
          </a:prstGeom>
          <a:noFill/>
          <a:extLst>
            <a:ext uri="{909E8E84-426E-40DD-AFC4-6F175D3DCCD1}">
              <a14:hiddenFill xmlns:a14="http://schemas.microsoft.com/office/drawing/2010/main">
                <a:solidFill>
                  <a:srgbClr val="FFFFFF"/>
                </a:solidFill>
              </a14:hiddenFill>
            </a:ext>
          </a:extLst>
        </p:spPr>
      </p:pic>
      <p:sp>
        <p:nvSpPr>
          <p:cNvPr id="2" name="Otsikko 1"/>
          <p:cNvSpPr>
            <a:spLocks noGrp="1"/>
          </p:cNvSpPr>
          <p:nvPr>
            <p:ph type="ctrTitle"/>
          </p:nvPr>
        </p:nvSpPr>
        <p:spPr>
          <a:xfrm>
            <a:off x="634276" y="803705"/>
            <a:ext cx="4208656" cy="3034857"/>
          </a:xfrm>
        </p:spPr>
        <p:txBody>
          <a:bodyPr anchor="b">
            <a:normAutofit/>
          </a:bodyPr>
          <a:lstStyle/>
          <a:p>
            <a:pPr algn="r"/>
            <a:r>
              <a:rPr lang="fi-FI" sz="5400" dirty="0" smtClean="0">
                <a:solidFill>
                  <a:srgbClr val="FFFFFF"/>
                </a:solidFill>
              </a:rPr>
              <a:t>Johdanto teolliseen internetiin</a:t>
            </a:r>
            <a:endParaRPr lang="fi-FI" sz="5400" dirty="0">
              <a:solidFill>
                <a:srgbClr val="FFFFFF"/>
              </a:solidFill>
            </a:endParaRPr>
          </a:p>
        </p:txBody>
      </p:sp>
    </p:spTree>
    <p:extLst>
      <p:ext uri="{BB962C8B-B14F-4D97-AF65-F5344CB8AC3E}">
        <p14:creationId xmlns:p14="http://schemas.microsoft.com/office/powerpoint/2010/main" val="23834896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Porausasema</a:t>
            </a:r>
          </a:p>
        </p:txBody>
      </p:sp>
      <p:sp>
        <p:nvSpPr>
          <p:cNvPr id="3" name="Sisällön paikkamerkki 2"/>
          <p:cNvSpPr>
            <a:spLocks noGrp="1"/>
          </p:cNvSpPr>
          <p:nvPr>
            <p:ph idx="1"/>
          </p:nvPr>
        </p:nvSpPr>
        <p:spPr/>
        <p:txBody>
          <a:bodyPr/>
          <a:lstStyle/>
          <a:p>
            <a:r>
              <a:rPr lang="fi-FI"/>
              <a:t>Porausasema poraa pohjalevyyn tarvittavat reiät. Porausliike toimii pneumaattisesti ja poran kara sähköisesti. Porausasemaa ohjataan </a:t>
            </a:r>
            <a:r>
              <a:rPr lang="fi-FI" err="1"/>
              <a:t>Feston</a:t>
            </a:r>
            <a:r>
              <a:rPr lang="fi-FI"/>
              <a:t> ohjelmoitavalla logiikalla ja </a:t>
            </a:r>
            <a:r>
              <a:rPr lang="fi-FI" err="1"/>
              <a:t>Beckhoffin</a:t>
            </a:r>
            <a:r>
              <a:rPr lang="fi-FI"/>
              <a:t> sulautetulla PC:llä.</a:t>
            </a:r>
            <a:endParaRPr lang="fi-FI">
              <a:effectLst/>
            </a:endParaRPr>
          </a:p>
          <a:p>
            <a:endParaRPr lang="fi-FI"/>
          </a:p>
        </p:txBody>
      </p:sp>
    </p:spTree>
    <p:extLst>
      <p:ext uri="{BB962C8B-B14F-4D97-AF65-F5344CB8AC3E}">
        <p14:creationId xmlns:p14="http://schemas.microsoft.com/office/powerpoint/2010/main" val="125965552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Drilling module</a:t>
            </a:r>
          </a:p>
        </p:txBody>
      </p:sp>
      <p:sp>
        <p:nvSpPr>
          <p:cNvPr id="3" name="Content Placeholder 2"/>
          <p:cNvSpPr>
            <a:spLocks noGrp="1"/>
          </p:cNvSpPr>
          <p:nvPr>
            <p:ph idx="1"/>
          </p:nvPr>
        </p:nvSpPr>
        <p:spPr>
          <a:xfrm>
            <a:off x="1981200" y="1600201"/>
            <a:ext cx="5410944" cy="4525963"/>
          </a:xfrm>
        </p:spPr>
        <p:txBody>
          <a:bodyPr/>
          <a:lstStyle/>
          <a:p>
            <a:r>
              <a:rPr lang="en-US" sz="2400"/>
              <a:t>Drilling module is installed above the bypass module</a:t>
            </a:r>
          </a:p>
          <a:p>
            <a:r>
              <a:rPr lang="en-US" sz="2400"/>
              <a:t>After the front cover is lifted from the storage shelf, it arrives to the drilling unit</a:t>
            </a:r>
          </a:p>
          <a:p>
            <a:r>
              <a:rPr lang="en-US" sz="2400"/>
              <a:t>The drilling unit drills holes to each corner of the front cover</a:t>
            </a:r>
          </a:p>
          <a:p>
            <a:endParaRPr lang="en-US" sz="2400"/>
          </a:p>
        </p:txBody>
      </p:sp>
      <p:pic>
        <p:nvPicPr>
          <p:cNvPr id="5" name="Picture 4"/>
          <p:cNvPicPr>
            <a:picLocks noChangeAspect="1"/>
          </p:cNvPicPr>
          <p:nvPr/>
        </p:nvPicPr>
        <p:blipFill>
          <a:blip r:embed="rId2"/>
          <a:stretch>
            <a:fillRect/>
          </a:stretch>
        </p:blipFill>
        <p:spPr>
          <a:xfrm>
            <a:off x="7824193" y="1417638"/>
            <a:ext cx="2487779" cy="4176464"/>
          </a:xfrm>
          <a:prstGeom prst="rect">
            <a:avLst/>
          </a:prstGeom>
        </p:spPr>
      </p:pic>
    </p:spTree>
    <p:extLst>
      <p:ext uri="{BB962C8B-B14F-4D97-AF65-F5344CB8AC3E}">
        <p14:creationId xmlns:p14="http://schemas.microsoft.com/office/powerpoint/2010/main" val="142506523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Kokoonpanoasema</a:t>
            </a:r>
          </a:p>
        </p:txBody>
      </p:sp>
      <p:sp>
        <p:nvSpPr>
          <p:cNvPr id="3" name="Sisällön paikkamerkki 2"/>
          <p:cNvSpPr>
            <a:spLocks noGrp="1"/>
          </p:cNvSpPr>
          <p:nvPr>
            <p:ph idx="1"/>
          </p:nvPr>
        </p:nvSpPr>
        <p:spPr/>
        <p:txBody>
          <a:bodyPr/>
          <a:lstStyle/>
          <a:p>
            <a:r>
              <a:rPr lang="fi-FI"/>
              <a:t>Automaattinen kokoonpanoasema nostaa pohjalevyn päälle reseptissä määritellyn piirilevyn ja kiinnittää piirilevyyn reseptissä määritellyt sulakkeet.</a:t>
            </a:r>
          </a:p>
          <a:p>
            <a:r>
              <a:rPr lang="fi-FI"/>
              <a:t>Kokoonpanoasema koostuu ABB:n valmistamasta robotista, </a:t>
            </a:r>
            <a:r>
              <a:rPr lang="fi-FI" err="1"/>
              <a:t>Feston</a:t>
            </a:r>
            <a:r>
              <a:rPr lang="fi-FI"/>
              <a:t> valmistamasta konenäkökamerasta ja kolmesta robotin työkalusta.</a:t>
            </a:r>
          </a:p>
          <a:p>
            <a:r>
              <a:rPr lang="fi-FI"/>
              <a:t>Automaattista kokoonpanoasemaa ohjataan Siemensin ohjelmoitavalla logiikalla ja käyttöliittymäpaneelilla.</a:t>
            </a:r>
            <a:endParaRPr lang="fi-FI">
              <a:effectLst/>
            </a:endParaRPr>
          </a:p>
          <a:p>
            <a:endParaRPr lang="fi-FI"/>
          </a:p>
        </p:txBody>
      </p:sp>
    </p:spTree>
    <p:extLst>
      <p:ext uri="{BB962C8B-B14F-4D97-AF65-F5344CB8AC3E}">
        <p14:creationId xmlns:p14="http://schemas.microsoft.com/office/powerpoint/2010/main" val="113666697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Robot Assembly Cell</a:t>
            </a:r>
          </a:p>
        </p:txBody>
      </p:sp>
      <p:pic>
        <p:nvPicPr>
          <p:cNvPr id="4" name="Picture 3"/>
          <p:cNvPicPr>
            <a:picLocks noChangeAspect="1"/>
          </p:cNvPicPr>
          <p:nvPr/>
        </p:nvPicPr>
        <p:blipFill>
          <a:blip r:embed="rId2"/>
          <a:stretch>
            <a:fillRect/>
          </a:stretch>
        </p:blipFill>
        <p:spPr>
          <a:xfrm>
            <a:off x="6600056" y="1556793"/>
            <a:ext cx="3921176" cy="5015617"/>
          </a:xfrm>
          <a:prstGeom prst="rect">
            <a:avLst/>
          </a:prstGeom>
        </p:spPr>
      </p:pic>
      <p:sp>
        <p:nvSpPr>
          <p:cNvPr id="5" name="Content Placeholder 2"/>
          <p:cNvSpPr>
            <a:spLocks noGrp="1"/>
          </p:cNvSpPr>
          <p:nvPr>
            <p:ph idx="1"/>
          </p:nvPr>
        </p:nvSpPr>
        <p:spPr>
          <a:xfrm>
            <a:off x="1981200" y="1600201"/>
            <a:ext cx="4258816" cy="4525963"/>
          </a:xfrm>
        </p:spPr>
        <p:txBody>
          <a:bodyPr/>
          <a:lstStyle/>
          <a:p>
            <a:r>
              <a:rPr lang="en-US" sz="2000"/>
              <a:t>The robot assembly cell</a:t>
            </a:r>
          </a:p>
          <a:p>
            <a:pPr lvl="1"/>
            <a:r>
              <a:rPr lang="en-US" sz="1800"/>
              <a:t>Two-way conveyor line with RFID readers and stoppers</a:t>
            </a:r>
          </a:p>
          <a:p>
            <a:pPr lvl="1"/>
            <a:r>
              <a:rPr lang="en-US" sz="1800"/>
              <a:t>Side conveyor</a:t>
            </a:r>
          </a:p>
          <a:p>
            <a:pPr lvl="1"/>
            <a:r>
              <a:rPr lang="en-US" sz="1800"/>
              <a:t>ABB Robot</a:t>
            </a:r>
          </a:p>
          <a:p>
            <a:pPr lvl="1"/>
            <a:r>
              <a:rPr lang="en-US" sz="1800"/>
              <a:t>Machine vision to check the product orientation</a:t>
            </a:r>
          </a:p>
          <a:p>
            <a:pPr lvl="1"/>
            <a:r>
              <a:rPr lang="en-US" sz="1800"/>
              <a:t>Grippers to manipulate the product cover, PCB and fuses</a:t>
            </a:r>
          </a:p>
          <a:p>
            <a:pPr lvl="1"/>
            <a:r>
              <a:rPr lang="en-US" sz="1800"/>
              <a:t>Buffers for 12 PCB’s and fuses of different color </a:t>
            </a:r>
          </a:p>
          <a:p>
            <a:r>
              <a:rPr lang="en-US" sz="2000"/>
              <a:t>The robot picks up the product cover from the pallet and assembles the PCB and fuses to it</a:t>
            </a:r>
          </a:p>
          <a:p>
            <a:endParaRPr lang="en-US" sz="2000"/>
          </a:p>
        </p:txBody>
      </p:sp>
    </p:spTree>
    <p:extLst>
      <p:ext uri="{BB962C8B-B14F-4D97-AF65-F5344CB8AC3E}">
        <p14:creationId xmlns:p14="http://schemas.microsoft.com/office/powerpoint/2010/main" val="18622242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Tarkastusasema</a:t>
            </a:r>
          </a:p>
        </p:txBody>
      </p:sp>
      <p:sp>
        <p:nvSpPr>
          <p:cNvPr id="3" name="Sisällön paikkamerkki 2"/>
          <p:cNvSpPr>
            <a:spLocks noGrp="1"/>
          </p:cNvSpPr>
          <p:nvPr>
            <p:ph idx="1"/>
          </p:nvPr>
        </p:nvSpPr>
        <p:spPr/>
        <p:txBody>
          <a:bodyPr/>
          <a:lstStyle/>
          <a:p>
            <a:r>
              <a:rPr lang="fi-FI"/>
              <a:t>Tarkastusasema tarkastaa kokoonpanosta tulevan tuotteen.</a:t>
            </a:r>
          </a:p>
          <a:p>
            <a:r>
              <a:rPr lang="fi-FI"/>
              <a:t>Tarkastus tehdään </a:t>
            </a:r>
            <a:r>
              <a:rPr lang="fi-FI" err="1"/>
              <a:t>Feston</a:t>
            </a:r>
            <a:r>
              <a:rPr lang="fi-FI"/>
              <a:t> valmistaman konenäkökameran avulla. Tarkastusasemaa ohjataan </a:t>
            </a:r>
            <a:r>
              <a:rPr lang="fi-FI" err="1"/>
              <a:t>Beckhoffin</a:t>
            </a:r>
            <a:r>
              <a:rPr lang="fi-FI"/>
              <a:t>­ valmista­malla sulautetulla PC:llä.</a:t>
            </a:r>
            <a:endParaRPr lang="fi-FI">
              <a:effectLst/>
            </a:endParaRPr>
          </a:p>
          <a:p>
            <a:endParaRPr lang="fi-FI"/>
          </a:p>
        </p:txBody>
      </p:sp>
    </p:spTree>
    <p:extLst>
      <p:ext uri="{BB962C8B-B14F-4D97-AF65-F5344CB8AC3E}">
        <p14:creationId xmlns:p14="http://schemas.microsoft.com/office/powerpoint/2010/main" val="188380676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Camera Inspection Module</a:t>
            </a:r>
          </a:p>
        </p:txBody>
      </p:sp>
      <p:pic>
        <p:nvPicPr>
          <p:cNvPr id="4" name="Content Placeholder 3"/>
          <p:cNvPicPr>
            <a:picLocks noGrp="1" noChangeAspect="1"/>
          </p:cNvPicPr>
          <p:nvPr>
            <p:ph idx="1"/>
          </p:nvPr>
        </p:nvPicPr>
        <p:blipFill>
          <a:blip r:embed="rId2"/>
          <a:stretch>
            <a:fillRect/>
          </a:stretch>
        </p:blipFill>
        <p:spPr>
          <a:xfrm>
            <a:off x="7685386" y="1417639"/>
            <a:ext cx="2525414" cy="4525963"/>
          </a:xfrm>
          <a:prstGeom prst="rect">
            <a:avLst/>
          </a:prstGeom>
        </p:spPr>
      </p:pic>
      <p:sp>
        <p:nvSpPr>
          <p:cNvPr id="5" name="Content Placeholder 2"/>
          <p:cNvSpPr txBox="1">
            <a:spLocks/>
          </p:cNvSpPr>
          <p:nvPr/>
        </p:nvSpPr>
        <p:spPr bwMode="auto">
          <a:xfrm>
            <a:off x="1981200" y="1600201"/>
            <a:ext cx="425881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a:t>The camera inspection unit checks that there are right kind of fuses installed on the PCB.</a:t>
            </a:r>
          </a:p>
        </p:txBody>
      </p:sp>
    </p:spTree>
    <p:extLst>
      <p:ext uri="{BB962C8B-B14F-4D97-AF65-F5344CB8AC3E}">
        <p14:creationId xmlns:p14="http://schemas.microsoft.com/office/powerpoint/2010/main" val="95664010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Varastoasema</a:t>
            </a:r>
          </a:p>
        </p:txBody>
      </p:sp>
      <p:sp>
        <p:nvSpPr>
          <p:cNvPr id="3" name="Sisällön paikkamerkki 2"/>
          <p:cNvSpPr>
            <a:spLocks noGrp="1"/>
          </p:cNvSpPr>
          <p:nvPr>
            <p:ph idx="1"/>
          </p:nvPr>
        </p:nvSpPr>
        <p:spPr/>
        <p:txBody>
          <a:bodyPr/>
          <a:lstStyle/>
          <a:p>
            <a:r>
              <a:rPr lang="fi-FI"/>
              <a:t>Varastoasema varastoi pohjalevyt sekä tarvittaessa puolivalmiit ja valmiit tuotteet.</a:t>
            </a:r>
          </a:p>
          <a:p>
            <a:r>
              <a:rPr lang="fi-FI"/>
              <a:t>Aseman eri varastopaikkoja hallitaan tuotannonohjausjärjestelmästä. Varastoasema koostuu kahdes­ta hyllyköstä sekä niiden välissä sähköisesti liikuteltavasta tarttujasta.</a:t>
            </a:r>
          </a:p>
          <a:p>
            <a:r>
              <a:rPr lang="fi-FI"/>
              <a:t>Aseman toimintoja ohjataan Siemensin valmistamalla ohjelmoitavalla logiikalla ja käyttö­liittymä­paneelil­la.</a:t>
            </a:r>
            <a:endParaRPr lang="fi-FI">
              <a:effectLst/>
            </a:endParaRPr>
          </a:p>
          <a:p>
            <a:endParaRPr lang="fi-FI"/>
          </a:p>
        </p:txBody>
      </p:sp>
    </p:spTree>
    <p:extLst>
      <p:ext uri="{BB962C8B-B14F-4D97-AF65-F5344CB8AC3E}">
        <p14:creationId xmlns:p14="http://schemas.microsoft.com/office/powerpoint/2010/main" val="99763721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Storage unit</a:t>
            </a:r>
          </a:p>
        </p:txBody>
      </p:sp>
      <p:sp>
        <p:nvSpPr>
          <p:cNvPr id="3" name="Content Placeholder 2"/>
          <p:cNvSpPr>
            <a:spLocks noGrp="1"/>
          </p:cNvSpPr>
          <p:nvPr>
            <p:ph idx="1"/>
          </p:nvPr>
        </p:nvSpPr>
        <p:spPr>
          <a:xfrm>
            <a:off x="1981200" y="1600201"/>
            <a:ext cx="5266928" cy="4525963"/>
          </a:xfrm>
        </p:spPr>
        <p:txBody>
          <a:bodyPr/>
          <a:lstStyle/>
          <a:p>
            <a:r>
              <a:rPr lang="en-US" sz="2400"/>
              <a:t>The storage module consists of</a:t>
            </a:r>
          </a:p>
          <a:p>
            <a:pPr lvl="1"/>
            <a:r>
              <a:rPr lang="en-US" sz="2000"/>
              <a:t>Two-way conveyor line with RFID readers and stoppers</a:t>
            </a:r>
          </a:p>
          <a:p>
            <a:pPr lvl="1"/>
            <a:r>
              <a:rPr lang="en-US" sz="2000"/>
              <a:t>32 storage shelfs </a:t>
            </a:r>
          </a:p>
          <a:p>
            <a:pPr lvl="1"/>
            <a:r>
              <a:rPr lang="en-US" sz="2000"/>
              <a:t>Three axis portal robot to lift pallets to the storage shelfs </a:t>
            </a:r>
          </a:p>
          <a:p>
            <a:r>
              <a:rPr lang="en-US" sz="2400"/>
              <a:t>At the production setup the </a:t>
            </a:r>
            <a:r>
              <a:rPr lang="en-US" sz="2400" err="1"/>
              <a:t>workpiece</a:t>
            </a:r>
            <a:r>
              <a:rPr lang="en-US" sz="2400"/>
              <a:t> carriers are stored to the storage shelfs.</a:t>
            </a:r>
          </a:p>
          <a:p>
            <a:r>
              <a:rPr lang="en-US" sz="2400"/>
              <a:t>After the assembly and inspection the finished products are stored to the storage shelfs</a:t>
            </a:r>
          </a:p>
        </p:txBody>
      </p:sp>
      <p:pic>
        <p:nvPicPr>
          <p:cNvPr id="4" name="Picture 3"/>
          <p:cNvPicPr>
            <a:picLocks noChangeAspect="1"/>
          </p:cNvPicPr>
          <p:nvPr/>
        </p:nvPicPr>
        <p:blipFill>
          <a:blip r:embed="rId2"/>
          <a:stretch>
            <a:fillRect/>
          </a:stretch>
        </p:blipFill>
        <p:spPr>
          <a:xfrm>
            <a:off x="7536161" y="1268761"/>
            <a:ext cx="2727745" cy="4451823"/>
          </a:xfrm>
          <a:prstGeom prst="rect">
            <a:avLst/>
          </a:prstGeom>
        </p:spPr>
      </p:pic>
    </p:spTree>
    <p:extLst>
      <p:ext uri="{BB962C8B-B14F-4D97-AF65-F5344CB8AC3E}">
        <p14:creationId xmlns:p14="http://schemas.microsoft.com/office/powerpoint/2010/main" val="1145660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Manuaalinen kokoonpanoasema</a:t>
            </a:r>
          </a:p>
        </p:txBody>
      </p:sp>
      <p:sp>
        <p:nvSpPr>
          <p:cNvPr id="3" name="Sisällön paikkamerkki 2"/>
          <p:cNvSpPr>
            <a:spLocks noGrp="1"/>
          </p:cNvSpPr>
          <p:nvPr>
            <p:ph idx="1"/>
          </p:nvPr>
        </p:nvSpPr>
        <p:spPr/>
        <p:txBody>
          <a:bodyPr/>
          <a:lstStyle/>
          <a:p>
            <a:r>
              <a:rPr lang="fi-FI"/>
              <a:t>Manuaalisella kokoonpanoasemalla tuotteisiin kiinnitetään kansi.</a:t>
            </a:r>
          </a:p>
          <a:p>
            <a:r>
              <a:rPr lang="fi-FI"/>
              <a:t>Asemaa voidaan käyttää myös viallisten tuotteiden korjaamiseen tai valmiiden tuotteiden poistamiseen järjestel­mästä.</a:t>
            </a:r>
          </a:p>
          <a:p>
            <a:r>
              <a:rPr lang="fi-FI"/>
              <a:t>Asemaa ohjataan </a:t>
            </a:r>
            <a:r>
              <a:rPr lang="fi-FI" err="1"/>
              <a:t>Beckhoffin</a:t>
            </a:r>
            <a:r>
              <a:rPr lang="fi-FI"/>
              <a:t> sulautetulla PC:llä.</a:t>
            </a:r>
            <a:endParaRPr lang="fi-FI">
              <a:effectLst/>
            </a:endParaRPr>
          </a:p>
          <a:p>
            <a:endParaRPr lang="fi-FI"/>
          </a:p>
        </p:txBody>
      </p:sp>
    </p:spTree>
    <p:extLst>
      <p:ext uri="{BB962C8B-B14F-4D97-AF65-F5344CB8AC3E}">
        <p14:creationId xmlns:p14="http://schemas.microsoft.com/office/powerpoint/2010/main" val="3018155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Yhteydet muihin järjestelmiin</a:t>
            </a:r>
          </a:p>
        </p:txBody>
      </p:sp>
      <p:sp>
        <p:nvSpPr>
          <p:cNvPr id="3" name="Sisällön paikkamerkki 2"/>
          <p:cNvSpPr>
            <a:spLocks noGrp="1"/>
          </p:cNvSpPr>
          <p:nvPr>
            <p:ph idx="1"/>
          </p:nvPr>
        </p:nvSpPr>
        <p:spPr/>
        <p:txBody>
          <a:bodyPr/>
          <a:lstStyle/>
          <a:p>
            <a:r>
              <a:rPr lang="fi-FI"/>
              <a:t>Järjestelmään voidaan liittää myös toiminnanohjausjärjestelmä sekä järjestelmä tuotteen elinkaaren hallintaan. Näin muodostuu ympäristö, jonka avulla voidaan tutkia ja kouluttaa monipuolisesti erilaisia digitaaliseen tuotantojärjestelmään liittyviä teknologioita.</a:t>
            </a:r>
          </a:p>
          <a:p>
            <a:r>
              <a:rPr lang="fi-FI"/>
              <a:t>Käytän­nös­sä tämä tarkoittaa sitä, että laboratoriossa on mahdollista todentaa, kuinka tuotteiden suunnitteludatasta ja asiakkaan verkkokauppaan tekemästä tilauksesta valmistetaan täysin automaattisesti asiakkaan tilaamat tuotteet.</a:t>
            </a:r>
          </a:p>
          <a:p>
            <a:r>
              <a:rPr lang="fi-FI"/>
              <a:t>Lisäksi tuotantoprosessin toimintaa voidaan valvoa digitaalisesti pilvipalveluun kerättävän datan perusteella.</a:t>
            </a:r>
            <a:endParaRPr lang="fi-FI">
              <a:effectLst/>
            </a:endParaRPr>
          </a:p>
          <a:p>
            <a:endParaRPr lang="fi-FI"/>
          </a:p>
        </p:txBody>
      </p:sp>
    </p:spTree>
    <p:extLst>
      <p:ext uri="{BB962C8B-B14F-4D97-AF65-F5344CB8AC3E}">
        <p14:creationId xmlns:p14="http://schemas.microsoft.com/office/powerpoint/2010/main" val="21349092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Teollinen internet</a:t>
            </a:r>
          </a:p>
        </p:txBody>
      </p:sp>
      <p:sp>
        <p:nvSpPr>
          <p:cNvPr id="3" name="Sisällön paikkamerkki 2"/>
          <p:cNvSpPr>
            <a:spLocks noGrp="1"/>
          </p:cNvSpPr>
          <p:nvPr>
            <p:ph idx="1"/>
          </p:nvPr>
        </p:nvSpPr>
        <p:spPr/>
        <p:txBody>
          <a:bodyPr>
            <a:normAutofit lnSpcReduction="10000"/>
          </a:bodyPr>
          <a:lstStyle/>
          <a:p>
            <a:r>
              <a:rPr lang="fi-FI" dirty="0"/>
              <a:t>Teollinen internet tarkoittaa älykkäiden koneiden ja järjestelmien välistä kommunikointia ja sen ympärille muodostettua liiketoimintaa.</a:t>
            </a:r>
          </a:p>
          <a:p>
            <a:r>
              <a:rPr lang="fi-FI" dirty="0"/>
              <a:t>Teollista internetiä hyödyntämällä yritykset voivat nostaa tuottavuutta ja saada kilpailuetua kansainvälisillä markkinoilla.</a:t>
            </a:r>
          </a:p>
          <a:p>
            <a:r>
              <a:rPr lang="fi-FI" dirty="0" smtClean="0"/>
              <a:t>Teknologiateollisuuden mukaan Suomella </a:t>
            </a:r>
            <a:r>
              <a:rPr lang="fi-FI" dirty="0"/>
              <a:t>on loistava tilaisuus tarttua teollisen internetin ratkaisuihin nyt. </a:t>
            </a:r>
            <a:endParaRPr lang="fi-FI" dirty="0" smtClean="0"/>
          </a:p>
          <a:p>
            <a:pPr lvl="1"/>
            <a:r>
              <a:rPr lang="fi-FI" dirty="0" smtClean="0"/>
              <a:t>Esimerkiksi Wärtsilä, Kone, Konecranes ja ABB ovat rakentamassa teollisen internetin sovelluksia, jotka toimivat heidän tuotteidensa tai palveluidensa yhteydessä</a:t>
            </a:r>
          </a:p>
          <a:p>
            <a:pPr lvl="1"/>
            <a:r>
              <a:rPr lang="fi-FI" dirty="0" smtClean="0"/>
              <a:t>Myös Etelä-Pohjanmaalla monet yritykset ovat kehittämässä teollisen internetin ratkaisuja.</a:t>
            </a:r>
            <a:endParaRPr lang="fi-FI" dirty="0"/>
          </a:p>
        </p:txBody>
      </p:sp>
    </p:spTree>
    <p:extLst>
      <p:ext uri="{BB962C8B-B14F-4D97-AF65-F5344CB8AC3E}">
        <p14:creationId xmlns:p14="http://schemas.microsoft.com/office/powerpoint/2010/main" val="42430773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Datan keruu prosessista</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202995611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694314" y="3095388"/>
            <a:ext cx="3633934" cy="9587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Cloud</a:t>
            </a:r>
            <a:r>
              <a:rPr lang="fi-FI"/>
              <a:t> </a:t>
            </a:r>
            <a:r>
              <a:rPr lang="fi-FI" err="1"/>
              <a:t>Interface</a:t>
            </a:r>
            <a:endParaRPr lang="fi-FI"/>
          </a:p>
          <a:p>
            <a:pPr algn="ctr"/>
            <a:endParaRPr lang="fi-FI"/>
          </a:p>
          <a:p>
            <a:pPr algn="ctr"/>
            <a:endParaRPr lang="fi-FI"/>
          </a:p>
        </p:txBody>
      </p:sp>
      <p:sp>
        <p:nvSpPr>
          <p:cNvPr id="5" name="Rectangle 4"/>
          <p:cNvSpPr/>
          <p:nvPr/>
        </p:nvSpPr>
        <p:spPr>
          <a:xfrm>
            <a:off x="4901186" y="4959292"/>
            <a:ext cx="1162465"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a:t>
            </a:r>
            <a:br>
              <a:rPr lang="fi-FI"/>
            </a:br>
            <a:r>
              <a:rPr lang="fi-FI"/>
              <a:t>PLC</a:t>
            </a:r>
          </a:p>
        </p:txBody>
      </p:sp>
      <p:sp>
        <p:nvSpPr>
          <p:cNvPr id="6" name="Rectangle 5"/>
          <p:cNvSpPr/>
          <p:nvPr/>
        </p:nvSpPr>
        <p:spPr>
          <a:xfrm>
            <a:off x="6311655" y="4987095"/>
            <a:ext cx="1197465"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7" name="Rectangle 6"/>
          <p:cNvSpPr/>
          <p:nvPr/>
        </p:nvSpPr>
        <p:spPr>
          <a:xfrm>
            <a:off x="7761360" y="4987094"/>
            <a:ext cx="1368152"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a:t>
            </a:r>
            <a:r>
              <a:rPr lang="fi-FI" err="1"/>
              <a:t>Pi</a:t>
            </a:r>
            <a:endParaRPr lang="fi-FI"/>
          </a:p>
          <a:p>
            <a:pPr algn="ctr"/>
            <a:r>
              <a:rPr lang="fi-FI"/>
              <a:t>(</a:t>
            </a:r>
            <a:r>
              <a:rPr lang="fi-FI" err="1"/>
              <a:t>Raspian</a:t>
            </a:r>
            <a:r>
              <a:rPr lang="fi-FI"/>
              <a:t>, </a:t>
            </a:r>
            <a:r>
              <a:rPr lang="fi-FI" err="1"/>
              <a:t>Win</a:t>
            </a:r>
            <a:r>
              <a:rPr lang="fi-FI"/>
              <a:t> 10)</a:t>
            </a:r>
          </a:p>
        </p:txBody>
      </p:sp>
      <p:sp>
        <p:nvSpPr>
          <p:cNvPr id="8" name="Cloud 7"/>
          <p:cNvSpPr/>
          <p:nvPr/>
        </p:nvSpPr>
        <p:spPr>
          <a:xfrm>
            <a:off x="3645641" y="1100222"/>
            <a:ext cx="1728192"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Azure</a:t>
            </a:r>
            <a:r>
              <a:rPr lang="fi-FI"/>
              <a:t> </a:t>
            </a:r>
            <a:r>
              <a:rPr lang="fi-FI" err="1"/>
              <a:t>IoT</a:t>
            </a:r>
            <a:endParaRPr lang="fi-FI"/>
          </a:p>
        </p:txBody>
      </p:sp>
      <p:sp>
        <p:nvSpPr>
          <p:cNvPr id="11" name="Cloud 10"/>
          <p:cNvSpPr/>
          <p:nvPr/>
        </p:nvSpPr>
        <p:spPr>
          <a:xfrm>
            <a:off x="7320540" y="1155551"/>
            <a:ext cx="1801553"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IoT</a:t>
            </a:r>
            <a:r>
              <a:rPr lang="fi-FI"/>
              <a:t/>
            </a:r>
            <a:br>
              <a:rPr lang="fi-FI"/>
            </a:br>
            <a:r>
              <a:rPr lang="fi-FI" err="1"/>
              <a:t>Ticket</a:t>
            </a:r>
            <a:endParaRPr lang="fi-FI"/>
          </a:p>
        </p:txBody>
      </p:sp>
      <p:sp>
        <p:nvSpPr>
          <p:cNvPr id="12" name="TextBox 11"/>
          <p:cNvSpPr txBox="1"/>
          <p:nvPr/>
        </p:nvSpPr>
        <p:spPr>
          <a:xfrm>
            <a:off x="2386515" y="3538222"/>
            <a:ext cx="1660711" cy="369332"/>
          </a:xfrm>
          <a:prstGeom prst="rect">
            <a:avLst/>
          </a:prstGeom>
          <a:noFill/>
        </p:spPr>
        <p:txBody>
          <a:bodyPr wrap="none" rtlCol="0">
            <a:spAutoFit/>
          </a:bodyPr>
          <a:lstStyle/>
          <a:p>
            <a:r>
              <a:rPr lang="fi-FI"/>
              <a:t>”</a:t>
            </a:r>
            <a:r>
              <a:rPr lang="fi-FI" err="1"/>
              <a:t>Field</a:t>
            </a:r>
            <a:r>
              <a:rPr lang="fi-FI"/>
              <a:t> </a:t>
            </a:r>
            <a:r>
              <a:rPr lang="fi-FI" err="1"/>
              <a:t>gateway</a:t>
            </a:r>
            <a:r>
              <a:rPr lang="fi-FI"/>
              <a:t>”</a:t>
            </a:r>
          </a:p>
        </p:txBody>
      </p:sp>
      <p:cxnSp>
        <p:nvCxnSpPr>
          <p:cNvPr id="13" name="Straight Arrow Connector 12"/>
          <p:cNvCxnSpPr>
            <a:stCxn id="27" idx="0"/>
            <a:endCxn id="14" idx="2"/>
          </p:cNvCxnSpPr>
          <p:nvPr/>
        </p:nvCxnSpPr>
        <p:spPr>
          <a:xfrm flipV="1">
            <a:off x="4177860" y="4008232"/>
            <a:ext cx="980796" cy="6274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Rounded Rectangle 13"/>
          <p:cNvSpPr/>
          <p:nvPr/>
        </p:nvSpPr>
        <p:spPr>
          <a:xfrm>
            <a:off x="4787729" y="3574786"/>
            <a:ext cx="741855" cy="4334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Client</a:t>
            </a:r>
          </a:p>
        </p:txBody>
      </p:sp>
      <p:sp>
        <p:nvSpPr>
          <p:cNvPr id="15" name="Can 14"/>
          <p:cNvSpPr/>
          <p:nvPr/>
        </p:nvSpPr>
        <p:spPr>
          <a:xfrm>
            <a:off x="9043889" y="3242073"/>
            <a:ext cx="756761" cy="6860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cxnSp>
        <p:nvCxnSpPr>
          <p:cNvPr id="16" name="Straight Arrow Connector 15"/>
          <p:cNvCxnSpPr>
            <a:stCxn id="4" idx="0"/>
            <a:endCxn id="8" idx="1"/>
          </p:cNvCxnSpPr>
          <p:nvPr/>
        </p:nvCxnSpPr>
        <p:spPr>
          <a:xfrm flipH="1" flipV="1">
            <a:off x="4509737" y="2251123"/>
            <a:ext cx="2001544" cy="8442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4" idx="0"/>
            <a:endCxn id="11" idx="1"/>
          </p:cNvCxnSpPr>
          <p:nvPr/>
        </p:nvCxnSpPr>
        <p:spPr>
          <a:xfrm flipV="1">
            <a:off x="6511282" y="2306453"/>
            <a:ext cx="1710035" cy="7889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4" idx="3"/>
            <a:endCxn id="15" idx="2"/>
          </p:cNvCxnSpPr>
          <p:nvPr/>
        </p:nvCxnSpPr>
        <p:spPr>
          <a:xfrm>
            <a:off x="8328248" y="3574786"/>
            <a:ext cx="715640" cy="1031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3467205" y="2412323"/>
            <a:ext cx="1441485" cy="369332"/>
          </a:xfrm>
          <a:prstGeom prst="rect">
            <a:avLst/>
          </a:prstGeom>
          <a:noFill/>
        </p:spPr>
        <p:txBody>
          <a:bodyPr wrap="none" rtlCol="0">
            <a:spAutoFit/>
          </a:bodyPr>
          <a:lstStyle/>
          <a:p>
            <a:r>
              <a:rPr lang="fi-FI"/>
              <a:t>AMQP/MQTT</a:t>
            </a:r>
          </a:p>
        </p:txBody>
      </p:sp>
      <p:sp>
        <p:nvSpPr>
          <p:cNvPr id="23" name="TextBox 22"/>
          <p:cNvSpPr txBox="1"/>
          <p:nvPr/>
        </p:nvSpPr>
        <p:spPr>
          <a:xfrm>
            <a:off x="8088538" y="2355287"/>
            <a:ext cx="1128001" cy="369332"/>
          </a:xfrm>
          <a:prstGeom prst="rect">
            <a:avLst/>
          </a:prstGeom>
          <a:noFill/>
        </p:spPr>
        <p:txBody>
          <a:bodyPr wrap="none" rtlCol="0">
            <a:spAutoFit/>
          </a:bodyPr>
          <a:lstStyle/>
          <a:p>
            <a:r>
              <a:rPr lang="fi-FI"/>
              <a:t>HTTP Post</a:t>
            </a:r>
          </a:p>
        </p:txBody>
      </p:sp>
      <p:sp>
        <p:nvSpPr>
          <p:cNvPr id="24" name="TextBox 23"/>
          <p:cNvSpPr txBox="1"/>
          <p:nvPr/>
        </p:nvSpPr>
        <p:spPr>
          <a:xfrm>
            <a:off x="8954165" y="4084356"/>
            <a:ext cx="1305357" cy="646331"/>
          </a:xfrm>
          <a:prstGeom prst="rect">
            <a:avLst/>
          </a:prstGeom>
          <a:noFill/>
        </p:spPr>
        <p:txBody>
          <a:bodyPr wrap="none" rtlCol="0">
            <a:spAutoFit/>
          </a:bodyPr>
          <a:lstStyle/>
          <a:p>
            <a:r>
              <a:rPr lang="fi-FI"/>
              <a:t>Paikallinen</a:t>
            </a:r>
            <a:br>
              <a:rPr lang="fi-FI"/>
            </a:br>
            <a:r>
              <a:rPr lang="fi-FI"/>
              <a:t>tietovarasto</a:t>
            </a:r>
          </a:p>
        </p:txBody>
      </p:sp>
      <p:cxnSp>
        <p:nvCxnSpPr>
          <p:cNvPr id="25" name="Straight Arrow Connector 24"/>
          <p:cNvCxnSpPr>
            <a:endCxn id="48" idx="2"/>
          </p:cNvCxnSpPr>
          <p:nvPr/>
        </p:nvCxnSpPr>
        <p:spPr>
          <a:xfrm flipH="1" flipV="1">
            <a:off x="7583831" y="4008232"/>
            <a:ext cx="851558" cy="9788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6" name="Rectangle 25"/>
          <p:cNvSpPr/>
          <p:nvPr/>
        </p:nvSpPr>
        <p:spPr>
          <a:xfrm>
            <a:off x="3531850" y="4987094"/>
            <a:ext cx="1162465"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a:t>
            </a:r>
            <a:br>
              <a:rPr lang="fi-FI"/>
            </a:br>
            <a:r>
              <a:rPr lang="fi-FI"/>
              <a:t>PLC</a:t>
            </a:r>
          </a:p>
        </p:txBody>
      </p:sp>
      <p:sp>
        <p:nvSpPr>
          <p:cNvPr id="27" name="Rounded Rectangle 26"/>
          <p:cNvSpPr/>
          <p:nvPr/>
        </p:nvSpPr>
        <p:spPr>
          <a:xfrm>
            <a:off x="3796573" y="4635696"/>
            <a:ext cx="762575" cy="47449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Server</a:t>
            </a:r>
          </a:p>
        </p:txBody>
      </p:sp>
      <p:sp>
        <p:nvSpPr>
          <p:cNvPr id="28" name="Rounded Rectangle 27"/>
          <p:cNvSpPr/>
          <p:nvPr/>
        </p:nvSpPr>
        <p:spPr>
          <a:xfrm>
            <a:off x="5062389" y="4635696"/>
            <a:ext cx="762575" cy="47449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Server</a:t>
            </a:r>
          </a:p>
        </p:txBody>
      </p:sp>
      <p:sp>
        <p:nvSpPr>
          <p:cNvPr id="29" name="Rounded Rectangle 28"/>
          <p:cNvSpPr/>
          <p:nvPr/>
        </p:nvSpPr>
        <p:spPr>
          <a:xfrm>
            <a:off x="6549137" y="4635696"/>
            <a:ext cx="762575" cy="47449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Server</a:t>
            </a:r>
          </a:p>
        </p:txBody>
      </p:sp>
      <p:sp>
        <p:nvSpPr>
          <p:cNvPr id="30" name="Rounded Rectangle 29"/>
          <p:cNvSpPr/>
          <p:nvPr/>
        </p:nvSpPr>
        <p:spPr>
          <a:xfrm>
            <a:off x="5593931" y="3574786"/>
            <a:ext cx="741855" cy="4334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Client</a:t>
            </a:r>
          </a:p>
        </p:txBody>
      </p:sp>
      <p:sp>
        <p:nvSpPr>
          <p:cNvPr id="31" name="Rounded Rectangle 30"/>
          <p:cNvSpPr/>
          <p:nvPr/>
        </p:nvSpPr>
        <p:spPr>
          <a:xfrm>
            <a:off x="6400133" y="3574786"/>
            <a:ext cx="741855" cy="4334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Client</a:t>
            </a:r>
          </a:p>
        </p:txBody>
      </p:sp>
      <p:cxnSp>
        <p:nvCxnSpPr>
          <p:cNvPr id="32" name="Straight Arrow Connector 31"/>
          <p:cNvCxnSpPr>
            <a:stCxn id="28" idx="0"/>
            <a:endCxn id="30" idx="2"/>
          </p:cNvCxnSpPr>
          <p:nvPr/>
        </p:nvCxnSpPr>
        <p:spPr>
          <a:xfrm flipV="1">
            <a:off x="5443676" y="4008232"/>
            <a:ext cx="521182" cy="6274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3" name="Straight Arrow Connector 32"/>
          <p:cNvCxnSpPr>
            <a:stCxn id="29" idx="0"/>
            <a:endCxn id="31" idx="2"/>
          </p:cNvCxnSpPr>
          <p:nvPr/>
        </p:nvCxnSpPr>
        <p:spPr>
          <a:xfrm flipH="1" flipV="1">
            <a:off x="6771060" y="4008232"/>
            <a:ext cx="159364" cy="6274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4" name="Rounded Rectangle 33"/>
          <p:cNvSpPr/>
          <p:nvPr/>
        </p:nvSpPr>
        <p:spPr>
          <a:xfrm>
            <a:off x="7992522" y="4497384"/>
            <a:ext cx="762575" cy="61280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Server (Node.js)</a:t>
            </a:r>
          </a:p>
        </p:txBody>
      </p:sp>
      <p:sp>
        <p:nvSpPr>
          <p:cNvPr id="48" name="Rounded Rectangle 47"/>
          <p:cNvSpPr/>
          <p:nvPr/>
        </p:nvSpPr>
        <p:spPr>
          <a:xfrm>
            <a:off x="7212904" y="3574786"/>
            <a:ext cx="741855" cy="4334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Client</a:t>
            </a:r>
          </a:p>
        </p:txBody>
      </p:sp>
      <p:sp>
        <p:nvSpPr>
          <p:cNvPr id="55" name="Title 1"/>
          <p:cNvSpPr>
            <a:spLocks noGrp="1"/>
          </p:cNvSpPr>
          <p:nvPr>
            <p:ph type="title"/>
          </p:nvPr>
        </p:nvSpPr>
        <p:spPr>
          <a:xfrm>
            <a:off x="1775520" y="274638"/>
            <a:ext cx="8640960" cy="535398"/>
          </a:xfrm>
        </p:spPr>
        <p:txBody>
          <a:bodyPr/>
          <a:lstStyle/>
          <a:p>
            <a:r>
              <a:rPr lang="fi-FI" sz="2400"/>
              <a:t>1. Mittausten keruu </a:t>
            </a:r>
            <a:r>
              <a:rPr lang="fi-FI" sz="2400" err="1"/>
              <a:t>PLC:den</a:t>
            </a:r>
            <a:r>
              <a:rPr lang="fi-FI" sz="2400"/>
              <a:t> omilta OPC UA serveriltä</a:t>
            </a:r>
          </a:p>
        </p:txBody>
      </p:sp>
    </p:spTree>
    <p:extLst>
      <p:ext uri="{BB962C8B-B14F-4D97-AF65-F5344CB8AC3E}">
        <p14:creationId xmlns:p14="http://schemas.microsoft.com/office/powerpoint/2010/main" val="13580001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094657" y="2490413"/>
            <a:ext cx="3030993" cy="9587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Cloud</a:t>
            </a:r>
            <a:r>
              <a:rPr lang="fi-FI"/>
              <a:t> </a:t>
            </a:r>
            <a:r>
              <a:rPr lang="fi-FI" err="1"/>
              <a:t>Interface</a:t>
            </a:r>
            <a:endParaRPr lang="fi-FI"/>
          </a:p>
          <a:p>
            <a:pPr algn="ctr"/>
            <a:endParaRPr lang="fi-FI"/>
          </a:p>
          <a:p>
            <a:pPr algn="ctr"/>
            <a:endParaRPr lang="fi-FI"/>
          </a:p>
        </p:txBody>
      </p:sp>
      <p:sp>
        <p:nvSpPr>
          <p:cNvPr id="5" name="Rectangle 4"/>
          <p:cNvSpPr/>
          <p:nvPr/>
        </p:nvSpPr>
        <p:spPr>
          <a:xfrm>
            <a:off x="3706881" y="4500409"/>
            <a:ext cx="1162465"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a:t>
            </a:r>
            <a:br>
              <a:rPr lang="fi-FI"/>
            </a:br>
            <a:r>
              <a:rPr lang="fi-FI"/>
              <a:t>PLC</a:t>
            </a:r>
          </a:p>
        </p:txBody>
      </p:sp>
      <p:sp>
        <p:nvSpPr>
          <p:cNvPr id="6" name="Rectangle 5"/>
          <p:cNvSpPr/>
          <p:nvPr/>
        </p:nvSpPr>
        <p:spPr>
          <a:xfrm>
            <a:off x="5117350" y="4528212"/>
            <a:ext cx="1197465"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7" name="Rectangle 6"/>
          <p:cNvSpPr/>
          <p:nvPr/>
        </p:nvSpPr>
        <p:spPr>
          <a:xfrm>
            <a:off x="6567055" y="4528211"/>
            <a:ext cx="1368152"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a:t>
            </a:r>
            <a:r>
              <a:rPr lang="fi-FI" err="1"/>
              <a:t>Pi</a:t>
            </a:r>
            <a:endParaRPr lang="fi-FI"/>
          </a:p>
          <a:p>
            <a:pPr algn="ctr"/>
            <a:r>
              <a:rPr lang="fi-FI"/>
              <a:t>(</a:t>
            </a:r>
            <a:r>
              <a:rPr lang="fi-FI" err="1"/>
              <a:t>Raspian</a:t>
            </a:r>
            <a:r>
              <a:rPr lang="fi-FI"/>
              <a:t>, </a:t>
            </a:r>
            <a:r>
              <a:rPr lang="fi-FI" err="1"/>
              <a:t>Win</a:t>
            </a:r>
            <a:r>
              <a:rPr lang="fi-FI"/>
              <a:t> 10)</a:t>
            </a:r>
          </a:p>
        </p:txBody>
      </p:sp>
      <p:sp>
        <p:nvSpPr>
          <p:cNvPr id="8" name="Cloud 7"/>
          <p:cNvSpPr/>
          <p:nvPr/>
        </p:nvSpPr>
        <p:spPr>
          <a:xfrm>
            <a:off x="4496396" y="810037"/>
            <a:ext cx="1728192"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Azure</a:t>
            </a:r>
            <a:r>
              <a:rPr lang="fi-FI"/>
              <a:t> </a:t>
            </a:r>
            <a:r>
              <a:rPr lang="fi-FI" err="1"/>
              <a:t>IoT</a:t>
            </a:r>
            <a:endParaRPr lang="fi-FI"/>
          </a:p>
        </p:txBody>
      </p:sp>
      <p:sp>
        <p:nvSpPr>
          <p:cNvPr id="11" name="Cloud 10"/>
          <p:cNvSpPr/>
          <p:nvPr/>
        </p:nvSpPr>
        <p:spPr>
          <a:xfrm>
            <a:off x="7140811" y="779828"/>
            <a:ext cx="1801553"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IoT</a:t>
            </a:r>
            <a:r>
              <a:rPr lang="fi-FI"/>
              <a:t/>
            </a:r>
            <a:br>
              <a:rPr lang="fi-FI"/>
            </a:br>
            <a:r>
              <a:rPr lang="fi-FI" err="1"/>
              <a:t>Ticket</a:t>
            </a:r>
            <a:endParaRPr lang="fi-FI"/>
          </a:p>
        </p:txBody>
      </p:sp>
      <p:sp>
        <p:nvSpPr>
          <p:cNvPr id="12" name="TextBox 11"/>
          <p:cNvSpPr txBox="1"/>
          <p:nvPr/>
        </p:nvSpPr>
        <p:spPr>
          <a:xfrm>
            <a:off x="2446742" y="2318598"/>
            <a:ext cx="2365904" cy="1477328"/>
          </a:xfrm>
          <a:prstGeom prst="rect">
            <a:avLst/>
          </a:prstGeom>
          <a:noFill/>
        </p:spPr>
        <p:txBody>
          <a:bodyPr wrap="none" rtlCol="0">
            <a:spAutoFit/>
          </a:bodyPr>
          <a:lstStyle/>
          <a:p>
            <a:r>
              <a:rPr lang="fi-FI"/>
              <a:t>”</a:t>
            </a:r>
            <a:r>
              <a:rPr lang="fi-FI" err="1"/>
              <a:t>Field</a:t>
            </a:r>
            <a:r>
              <a:rPr lang="fi-FI"/>
              <a:t> </a:t>
            </a:r>
            <a:r>
              <a:rPr lang="fi-FI" err="1"/>
              <a:t>gateway</a:t>
            </a:r>
            <a:r>
              <a:rPr lang="fi-FI"/>
              <a:t>”</a:t>
            </a:r>
          </a:p>
          <a:p>
            <a:r>
              <a:rPr lang="fi-FI"/>
              <a:t>Voidaan tehdä itse tai</a:t>
            </a:r>
            <a:br>
              <a:rPr lang="fi-FI"/>
            </a:br>
            <a:r>
              <a:rPr lang="fi-FI"/>
              <a:t>käyttää </a:t>
            </a:r>
            <a:r>
              <a:rPr lang="fi-FI" err="1"/>
              <a:t>Beckhoffin</a:t>
            </a:r>
            <a:r>
              <a:rPr lang="fi-FI"/>
              <a:t> tai</a:t>
            </a:r>
            <a:br>
              <a:rPr lang="fi-FI"/>
            </a:br>
            <a:r>
              <a:rPr lang="fi-FI" err="1"/>
              <a:t>Kepwaren</a:t>
            </a:r>
            <a:r>
              <a:rPr lang="fi-FI"/>
              <a:t> valmista </a:t>
            </a:r>
            <a:r>
              <a:rPr lang="fi-FI" err="1"/>
              <a:t>IoT</a:t>
            </a:r>
            <a:r>
              <a:rPr lang="fi-FI"/>
              <a:t>-</a:t>
            </a:r>
            <a:br>
              <a:rPr lang="fi-FI"/>
            </a:br>
            <a:r>
              <a:rPr lang="fi-FI"/>
              <a:t>moduulia</a:t>
            </a:r>
          </a:p>
        </p:txBody>
      </p:sp>
      <p:sp>
        <p:nvSpPr>
          <p:cNvPr id="13" name="Rounded Rectangle 12"/>
          <p:cNvSpPr/>
          <p:nvPr/>
        </p:nvSpPr>
        <p:spPr>
          <a:xfrm>
            <a:off x="5094657" y="3787208"/>
            <a:ext cx="1935833"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OPC UA Server</a:t>
            </a:r>
          </a:p>
        </p:txBody>
      </p:sp>
      <p:cxnSp>
        <p:nvCxnSpPr>
          <p:cNvPr id="17" name="Straight Arrow Connector 16"/>
          <p:cNvCxnSpPr>
            <a:stCxn id="13" idx="0"/>
            <a:endCxn id="18" idx="2"/>
          </p:cNvCxnSpPr>
          <p:nvPr/>
        </p:nvCxnSpPr>
        <p:spPr>
          <a:xfrm flipH="1" flipV="1">
            <a:off x="6060613" y="3403257"/>
            <a:ext cx="1961" cy="38395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8" name="Rounded Rectangle 17"/>
          <p:cNvSpPr/>
          <p:nvPr/>
        </p:nvSpPr>
        <p:spPr>
          <a:xfrm>
            <a:off x="5188070" y="2980124"/>
            <a:ext cx="1745085"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OPC UA Client</a:t>
            </a:r>
          </a:p>
        </p:txBody>
      </p:sp>
      <p:sp>
        <p:nvSpPr>
          <p:cNvPr id="19" name="Can 18"/>
          <p:cNvSpPr/>
          <p:nvPr/>
        </p:nvSpPr>
        <p:spPr>
          <a:xfrm>
            <a:off x="9444231" y="2637098"/>
            <a:ext cx="756761" cy="6860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cxnSp>
        <p:nvCxnSpPr>
          <p:cNvPr id="20" name="Straight Arrow Connector 19"/>
          <p:cNvCxnSpPr>
            <a:stCxn id="4" idx="0"/>
            <a:endCxn id="8" idx="1"/>
          </p:cNvCxnSpPr>
          <p:nvPr/>
        </p:nvCxnSpPr>
        <p:spPr>
          <a:xfrm flipH="1" flipV="1">
            <a:off x="5360493" y="1960938"/>
            <a:ext cx="1249661" cy="52947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a:stCxn id="4" idx="0"/>
            <a:endCxn id="11" idx="1"/>
          </p:cNvCxnSpPr>
          <p:nvPr/>
        </p:nvCxnSpPr>
        <p:spPr>
          <a:xfrm flipV="1">
            <a:off x="6610153" y="1930730"/>
            <a:ext cx="1431434" cy="5596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a:stCxn id="4" idx="3"/>
            <a:endCxn id="19" idx="2"/>
          </p:cNvCxnSpPr>
          <p:nvPr/>
        </p:nvCxnSpPr>
        <p:spPr>
          <a:xfrm>
            <a:off x="8125650" y="2969811"/>
            <a:ext cx="1318581" cy="1031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5" name="TextBox 24"/>
          <p:cNvSpPr txBox="1"/>
          <p:nvPr/>
        </p:nvSpPr>
        <p:spPr>
          <a:xfrm>
            <a:off x="4681382" y="2041009"/>
            <a:ext cx="788999" cy="369332"/>
          </a:xfrm>
          <a:prstGeom prst="rect">
            <a:avLst/>
          </a:prstGeom>
          <a:noFill/>
        </p:spPr>
        <p:txBody>
          <a:bodyPr wrap="none" rtlCol="0">
            <a:spAutoFit/>
          </a:bodyPr>
          <a:lstStyle/>
          <a:p>
            <a:r>
              <a:rPr lang="fi-FI"/>
              <a:t>AMQP</a:t>
            </a:r>
          </a:p>
        </p:txBody>
      </p:sp>
      <p:sp>
        <p:nvSpPr>
          <p:cNvPr id="27" name="TextBox 26"/>
          <p:cNvSpPr txBox="1"/>
          <p:nvPr/>
        </p:nvSpPr>
        <p:spPr>
          <a:xfrm>
            <a:off x="7499166" y="2057994"/>
            <a:ext cx="1128001" cy="369332"/>
          </a:xfrm>
          <a:prstGeom prst="rect">
            <a:avLst/>
          </a:prstGeom>
          <a:noFill/>
        </p:spPr>
        <p:txBody>
          <a:bodyPr wrap="none" rtlCol="0">
            <a:spAutoFit/>
          </a:bodyPr>
          <a:lstStyle/>
          <a:p>
            <a:r>
              <a:rPr lang="fi-FI"/>
              <a:t>HTTP Post</a:t>
            </a:r>
          </a:p>
        </p:txBody>
      </p:sp>
      <p:sp>
        <p:nvSpPr>
          <p:cNvPr id="28" name="Rectangle 27"/>
          <p:cNvSpPr/>
          <p:nvPr/>
        </p:nvSpPr>
        <p:spPr>
          <a:xfrm>
            <a:off x="1934602" y="4500409"/>
            <a:ext cx="1197465"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datan</a:t>
            </a:r>
          </a:p>
          <a:p>
            <a:pPr algn="ctr"/>
            <a:r>
              <a:rPr lang="fi-FI"/>
              <a:t>keruu PC</a:t>
            </a:r>
          </a:p>
        </p:txBody>
      </p:sp>
      <p:cxnSp>
        <p:nvCxnSpPr>
          <p:cNvPr id="29" name="Elbow Connector 28"/>
          <p:cNvCxnSpPr>
            <a:stCxn id="5" idx="2"/>
            <a:endCxn id="28" idx="2"/>
          </p:cNvCxnSpPr>
          <p:nvPr/>
        </p:nvCxnSpPr>
        <p:spPr>
          <a:xfrm rot="5400000">
            <a:off x="3410724" y="4620307"/>
            <a:ext cx="12700" cy="175477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6" idx="2"/>
            <a:endCxn id="28" idx="2"/>
          </p:cNvCxnSpPr>
          <p:nvPr/>
        </p:nvCxnSpPr>
        <p:spPr>
          <a:xfrm rot="5400000" flipH="1">
            <a:off x="4110807" y="3920223"/>
            <a:ext cx="27803" cy="3182748"/>
          </a:xfrm>
          <a:prstGeom prst="bentConnector3">
            <a:avLst>
              <a:gd name="adj1" fmla="val -1581189"/>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79381" y="5936986"/>
            <a:ext cx="1039195" cy="369332"/>
          </a:xfrm>
          <a:prstGeom prst="rect">
            <a:avLst/>
          </a:prstGeom>
          <a:noFill/>
        </p:spPr>
        <p:txBody>
          <a:bodyPr wrap="none" rtlCol="0">
            <a:spAutoFit/>
          </a:bodyPr>
          <a:lstStyle/>
          <a:p>
            <a:r>
              <a:rPr lang="fi-FI" err="1"/>
              <a:t>EtherCAT</a:t>
            </a:r>
            <a:endParaRPr lang="fi-FI"/>
          </a:p>
        </p:txBody>
      </p:sp>
      <p:sp>
        <p:nvSpPr>
          <p:cNvPr id="32" name="TextBox 31"/>
          <p:cNvSpPr txBox="1"/>
          <p:nvPr/>
        </p:nvSpPr>
        <p:spPr>
          <a:xfrm>
            <a:off x="2915757" y="5422681"/>
            <a:ext cx="937949" cy="369332"/>
          </a:xfrm>
          <a:prstGeom prst="rect">
            <a:avLst/>
          </a:prstGeom>
          <a:noFill/>
        </p:spPr>
        <p:txBody>
          <a:bodyPr wrap="none" rtlCol="0">
            <a:spAutoFit/>
          </a:bodyPr>
          <a:lstStyle/>
          <a:p>
            <a:r>
              <a:rPr lang="fi-FI" err="1"/>
              <a:t>Profinet</a:t>
            </a:r>
            <a:endParaRPr lang="fi-FI"/>
          </a:p>
        </p:txBody>
      </p:sp>
      <p:cxnSp>
        <p:nvCxnSpPr>
          <p:cNvPr id="33" name="Elbow Connector 32"/>
          <p:cNvCxnSpPr>
            <a:stCxn id="28" idx="0"/>
            <a:endCxn id="13" idx="1"/>
          </p:cNvCxnSpPr>
          <p:nvPr/>
        </p:nvCxnSpPr>
        <p:spPr>
          <a:xfrm rot="5400000" flipH="1" flipV="1">
            <a:off x="3563178" y="2968930"/>
            <a:ext cx="501634" cy="25613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354507" y="3479381"/>
            <a:ext cx="1305357" cy="646331"/>
          </a:xfrm>
          <a:prstGeom prst="rect">
            <a:avLst/>
          </a:prstGeom>
          <a:noFill/>
        </p:spPr>
        <p:txBody>
          <a:bodyPr wrap="none" rtlCol="0">
            <a:spAutoFit/>
          </a:bodyPr>
          <a:lstStyle/>
          <a:p>
            <a:r>
              <a:rPr lang="fi-FI"/>
              <a:t>Paikallinen</a:t>
            </a:r>
            <a:br>
              <a:rPr lang="fi-FI"/>
            </a:br>
            <a:r>
              <a:rPr lang="fi-FI"/>
              <a:t>tietovarasto</a:t>
            </a:r>
          </a:p>
        </p:txBody>
      </p:sp>
      <p:cxnSp>
        <p:nvCxnSpPr>
          <p:cNvPr id="42" name="Elbow Connector 41"/>
          <p:cNvCxnSpPr>
            <a:stCxn id="7" idx="0"/>
            <a:endCxn id="13" idx="3"/>
          </p:cNvCxnSpPr>
          <p:nvPr/>
        </p:nvCxnSpPr>
        <p:spPr>
          <a:xfrm rot="16200000" flipV="1">
            <a:off x="6876093" y="4153172"/>
            <a:ext cx="529437" cy="2206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itle 1"/>
          <p:cNvSpPr>
            <a:spLocks noGrp="1"/>
          </p:cNvSpPr>
          <p:nvPr>
            <p:ph type="title"/>
          </p:nvPr>
        </p:nvSpPr>
        <p:spPr>
          <a:xfrm>
            <a:off x="1775520" y="274638"/>
            <a:ext cx="8640960" cy="535398"/>
          </a:xfrm>
        </p:spPr>
        <p:txBody>
          <a:bodyPr/>
          <a:lstStyle/>
          <a:p>
            <a:r>
              <a:rPr lang="fi-FI" sz="2400"/>
              <a:t>2. Mittausten keruu usealta </a:t>
            </a:r>
            <a:r>
              <a:rPr lang="fi-FI" sz="2400" err="1"/>
              <a:t>PLC:ltä</a:t>
            </a:r>
            <a:r>
              <a:rPr lang="fi-FI" sz="2400"/>
              <a:t> erillisen </a:t>
            </a:r>
            <a:r>
              <a:rPr lang="fi-FI" sz="2400" err="1"/>
              <a:t>datankeruu-PLC:n</a:t>
            </a:r>
            <a:r>
              <a:rPr lang="fi-FI" sz="2400"/>
              <a:t> kautta</a:t>
            </a:r>
          </a:p>
        </p:txBody>
      </p:sp>
    </p:spTree>
    <p:extLst>
      <p:ext uri="{BB962C8B-B14F-4D97-AF65-F5344CB8AC3E}">
        <p14:creationId xmlns:p14="http://schemas.microsoft.com/office/powerpoint/2010/main" val="4529594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25480" y="2781314"/>
            <a:ext cx="3030993" cy="11517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Siemens Nanobox</a:t>
            </a:r>
          </a:p>
          <a:p>
            <a:pPr algn="ctr"/>
            <a:endParaRPr lang="fi-FI"/>
          </a:p>
          <a:p>
            <a:pPr algn="ctr"/>
            <a:endParaRPr lang="fi-FI"/>
          </a:p>
        </p:txBody>
      </p:sp>
      <p:sp>
        <p:nvSpPr>
          <p:cNvPr id="5" name="Rectangle 4"/>
          <p:cNvSpPr/>
          <p:nvPr/>
        </p:nvSpPr>
        <p:spPr>
          <a:xfrm>
            <a:off x="3706881" y="4500409"/>
            <a:ext cx="1162465"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a:t>
            </a:r>
            <a:br>
              <a:rPr lang="fi-FI"/>
            </a:br>
            <a:r>
              <a:rPr lang="fi-FI"/>
              <a:t>PLC</a:t>
            </a:r>
          </a:p>
        </p:txBody>
      </p:sp>
      <p:sp>
        <p:nvSpPr>
          <p:cNvPr id="6" name="Rectangle 5"/>
          <p:cNvSpPr/>
          <p:nvPr/>
        </p:nvSpPr>
        <p:spPr>
          <a:xfrm>
            <a:off x="5117350" y="4528212"/>
            <a:ext cx="1197465"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7" name="Rectangle 6"/>
          <p:cNvSpPr/>
          <p:nvPr/>
        </p:nvSpPr>
        <p:spPr>
          <a:xfrm>
            <a:off x="6567055" y="4528211"/>
            <a:ext cx="1368152"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a:t>
            </a:r>
            <a:r>
              <a:rPr lang="fi-FI" err="1"/>
              <a:t>Pi</a:t>
            </a:r>
            <a:endParaRPr lang="fi-FI"/>
          </a:p>
          <a:p>
            <a:pPr algn="ctr"/>
            <a:r>
              <a:rPr lang="fi-FI"/>
              <a:t>(</a:t>
            </a:r>
            <a:r>
              <a:rPr lang="fi-FI" err="1"/>
              <a:t>Raspian</a:t>
            </a:r>
            <a:r>
              <a:rPr lang="fi-FI"/>
              <a:t>, </a:t>
            </a:r>
            <a:r>
              <a:rPr lang="fi-FI" err="1"/>
              <a:t>Win</a:t>
            </a:r>
            <a:r>
              <a:rPr lang="fi-FI"/>
              <a:t> 10)</a:t>
            </a:r>
          </a:p>
        </p:txBody>
      </p:sp>
      <p:sp>
        <p:nvSpPr>
          <p:cNvPr id="8" name="Cloud 7"/>
          <p:cNvSpPr/>
          <p:nvPr/>
        </p:nvSpPr>
        <p:spPr>
          <a:xfrm>
            <a:off x="5332565" y="996153"/>
            <a:ext cx="2216820"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Siemens </a:t>
            </a:r>
            <a:r>
              <a:rPr lang="fi-FI" err="1"/>
              <a:t>Mindsphere</a:t>
            </a:r>
            <a:endParaRPr lang="fi-FI"/>
          </a:p>
        </p:txBody>
      </p:sp>
      <p:sp>
        <p:nvSpPr>
          <p:cNvPr id="10" name="TextBox 9"/>
          <p:cNvSpPr txBox="1"/>
          <p:nvPr/>
        </p:nvSpPr>
        <p:spPr>
          <a:xfrm>
            <a:off x="1910764" y="1595805"/>
            <a:ext cx="2718436" cy="1754326"/>
          </a:xfrm>
          <a:prstGeom prst="rect">
            <a:avLst/>
          </a:prstGeom>
          <a:noFill/>
        </p:spPr>
        <p:txBody>
          <a:bodyPr wrap="none" rtlCol="0">
            <a:spAutoFit/>
          </a:bodyPr>
          <a:lstStyle/>
          <a:p>
            <a:r>
              <a:rPr lang="fi-FI"/>
              <a:t>Siemensin pilvipalveluun</a:t>
            </a:r>
            <a:br>
              <a:rPr lang="fi-FI"/>
            </a:br>
            <a:r>
              <a:rPr lang="fi-FI"/>
              <a:t>voi toistaiseksi liittyä</a:t>
            </a:r>
            <a:br>
              <a:rPr lang="fi-FI"/>
            </a:br>
            <a:r>
              <a:rPr lang="fi-FI"/>
              <a:t>vain käyttämällä Siemensin</a:t>
            </a:r>
            <a:br>
              <a:rPr lang="fi-FI"/>
            </a:br>
            <a:r>
              <a:rPr lang="fi-FI"/>
              <a:t>Nanoboxia. Ohjelmisto-</a:t>
            </a:r>
            <a:br>
              <a:rPr lang="fi-FI"/>
            </a:br>
            <a:r>
              <a:rPr lang="fi-FI"/>
              <a:t>rajapinta on kuitenkin </a:t>
            </a:r>
            <a:br>
              <a:rPr lang="fi-FI"/>
            </a:br>
            <a:r>
              <a:rPr lang="fi-FI"/>
              <a:t>tulossa</a:t>
            </a:r>
          </a:p>
        </p:txBody>
      </p:sp>
      <p:sp>
        <p:nvSpPr>
          <p:cNvPr id="13" name="Rounded Rectangle 12"/>
          <p:cNvSpPr/>
          <p:nvPr/>
        </p:nvSpPr>
        <p:spPr>
          <a:xfrm>
            <a:off x="6065334" y="3311625"/>
            <a:ext cx="1745085"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OPC UA Server</a:t>
            </a:r>
          </a:p>
        </p:txBody>
      </p:sp>
      <p:cxnSp>
        <p:nvCxnSpPr>
          <p:cNvPr id="15" name="Straight Arrow Connector 14"/>
          <p:cNvCxnSpPr>
            <a:stCxn id="4" idx="0"/>
            <a:endCxn id="8" idx="1"/>
          </p:cNvCxnSpPr>
          <p:nvPr/>
        </p:nvCxnSpPr>
        <p:spPr>
          <a:xfrm flipH="1" flipV="1">
            <a:off x="6440976" y="2147054"/>
            <a:ext cx="1" cy="63426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6557078" y="2220731"/>
            <a:ext cx="292068" cy="369332"/>
          </a:xfrm>
          <a:prstGeom prst="rect">
            <a:avLst/>
          </a:prstGeom>
          <a:noFill/>
        </p:spPr>
        <p:txBody>
          <a:bodyPr wrap="none" rtlCol="0">
            <a:spAutoFit/>
          </a:bodyPr>
          <a:lstStyle/>
          <a:p>
            <a:r>
              <a:rPr lang="fi-FI"/>
              <a:t>?</a:t>
            </a:r>
          </a:p>
        </p:txBody>
      </p:sp>
      <p:cxnSp>
        <p:nvCxnSpPr>
          <p:cNvPr id="21" name="Elbow Connector 20"/>
          <p:cNvCxnSpPr>
            <a:stCxn id="5" idx="0"/>
            <a:endCxn id="4" idx="1"/>
          </p:cNvCxnSpPr>
          <p:nvPr/>
        </p:nvCxnSpPr>
        <p:spPr>
          <a:xfrm rot="5400000" flipH="1" flipV="1">
            <a:off x="4035184" y="3610114"/>
            <a:ext cx="1143224" cy="6373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324877" y="3775946"/>
            <a:ext cx="937949" cy="369332"/>
          </a:xfrm>
          <a:prstGeom prst="rect">
            <a:avLst/>
          </a:prstGeom>
          <a:noFill/>
        </p:spPr>
        <p:txBody>
          <a:bodyPr wrap="none" rtlCol="0">
            <a:spAutoFit/>
          </a:bodyPr>
          <a:lstStyle/>
          <a:p>
            <a:r>
              <a:rPr lang="fi-FI" err="1"/>
              <a:t>Profinet</a:t>
            </a:r>
            <a:endParaRPr lang="fi-FI"/>
          </a:p>
        </p:txBody>
      </p:sp>
      <p:cxnSp>
        <p:nvCxnSpPr>
          <p:cNvPr id="27" name="Elbow Connector 26"/>
          <p:cNvCxnSpPr>
            <a:stCxn id="7" idx="0"/>
            <a:endCxn id="13" idx="2"/>
          </p:cNvCxnSpPr>
          <p:nvPr/>
        </p:nvCxnSpPr>
        <p:spPr>
          <a:xfrm rot="16200000" flipV="1">
            <a:off x="6697777" y="3974857"/>
            <a:ext cx="793454" cy="3132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p:cNvSpPr>
            <a:spLocks noGrp="1"/>
          </p:cNvSpPr>
          <p:nvPr>
            <p:ph type="title"/>
          </p:nvPr>
        </p:nvSpPr>
        <p:spPr>
          <a:xfrm>
            <a:off x="1775520" y="274638"/>
            <a:ext cx="8640960" cy="535398"/>
          </a:xfrm>
        </p:spPr>
        <p:txBody>
          <a:bodyPr/>
          <a:lstStyle/>
          <a:p>
            <a:r>
              <a:rPr lang="fi-FI" sz="2400"/>
              <a:t>3. Mittausten keruu usealta </a:t>
            </a:r>
            <a:r>
              <a:rPr lang="fi-FI" sz="2400" err="1"/>
              <a:t>PLC:ltä</a:t>
            </a:r>
            <a:r>
              <a:rPr lang="fi-FI" sz="2400"/>
              <a:t> Siemensin pilvipalvellun</a:t>
            </a:r>
          </a:p>
        </p:txBody>
      </p:sp>
      <p:cxnSp>
        <p:nvCxnSpPr>
          <p:cNvPr id="70" name="Elbow Connector 69"/>
          <p:cNvCxnSpPr>
            <a:stCxn id="6" idx="0"/>
            <a:endCxn id="13" idx="2"/>
          </p:cNvCxnSpPr>
          <p:nvPr/>
        </p:nvCxnSpPr>
        <p:spPr>
          <a:xfrm rot="5400000" flipH="1" flipV="1">
            <a:off x="5930252" y="3520587"/>
            <a:ext cx="793454" cy="12217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071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Datan analysointi pilvipalvelussa</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918816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648"/>
            <a:ext cx="8229600" cy="1143000"/>
          </a:xfrm>
        </p:spPr>
        <p:txBody>
          <a:bodyPr/>
          <a:lstStyle/>
          <a:p>
            <a:r>
              <a:rPr lang="fi-FI" sz="3600"/>
              <a:t>Pilvipalveluiden ja </a:t>
            </a:r>
            <a:r>
              <a:rPr lang="fi-FI" sz="3600" err="1"/>
              <a:t>IoT</a:t>
            </a:r>
            <a:r>
              <a:rPr lang="fi-FI" sz="3600"/>
              <a:t>-alustojen tarjoajia</a:t>
            </a:r>
          </a:p>
        </p:txBody>
      </p:sp>
      <p:sp>
        <p:nvSpPr>
          <p:cNvPr id="3" name="Content Placeholder 2"/>
          <p:cNvSpPr>
            <a:spLocks noGrp="1"/>
          </p:cNvSpPr>
          <p:nvPr>
            <p:ph idx="1"/>
          </p:nvPr>
        </p:nvSpPr>
        <p:spPr/>
        <p:txBody>
          <a:bodyPr/>
          <a:lstStyle/>
          <a:p>
            <a:r>
              <a:rPr lang="fi-FI" sz="2400"/>
              <a:t>Amazon Web Services (AWS)</a:t>
            </a:r>
          </a:p>
          <a:p>
            <a:pPr lvl="1"/>
            <a:r>
              <a:rPr lang="fi-FI" sz="2000"/>
              <a:t>AWS </a:t>
            </a:r>
            <a:r>
              <a:rPr lang="fi-FI" sz="2000" err="1"/>
              <a:t>IoT</a:t>
            </a:r>
            <a:r>
              <a:rPr lang="fi-FI" sz="2000"/>
              <a:t>, </a:t>
            </a:r>
            <a:r>
              <a:rPr lang="fi-FI" sz="2000" err="1"/>
              <a:t>Hadoop</a:t>
            </a:r>
            <a:r>
              <a:rPr lang="fi-FI" sz="2000"/>
              <a:t> </a:t>
            </a:r>
            <a:r>
              <a:rPr lang="fi-FI" sz="2000" err="1"/>
              <a:t>Big</a:t>
            </a:r>
            <a:r>
              <a:rPr lang="fi-FI" sz="2000"/>
              <a:t> Data</a:t>
            </a:r>
          </a:p>
          <a:p>
            <a:r>
              <a:rPr lang="fi-FI" sz="2400"/>
              <a:t>Microsoft </a:t>
            </a:r>
            <a:r>
              <a:rPr lang="fi-FI" sz="2400" err="1"/>
              <a:t>Azure</a:t>
            </a:r>
            <a:endParaRPr lang="fi-FI" sz="2400"/>
          </a:p>
          <a:p>
            <a:pPr lvl="1"/>
            <a:r>
              <a:rPr lang="fi-FI" sz="2000" err="1"/>
              <a:t>IoT</a:t>
            </a:r>
            <a:r>
              <a:rPr lang="fi-FI" sz="2000"/>
              <a:t> </a:t>
            </a:r>
            <a:r>
              <a:rPr lang="fi-FI" sz="2000" err="1"/>
              <a:t>Hub</a:t>
            </a:r>
            <a:r>
              <a:rPr lang="fi-FI" sz="2000"/>
              <a:t>, </a:t>
            </a:r>
            <a:r>
              <a:rPr lang="fi-FI" sz="2000" err="1"/>
              <a:t>IoT</a:t>
            </a:r>
            <a:r>
              <a:rPr lang="fi-FI" sz="2000"/>
              <a:t> </a:t>
            </a:r>
            <a:r>
              <a:rPr lang="fi-FI" sz="2000" err="1"/>
              <a:t>Suite</a:t>
            </a:r>
            <a:r>
              <a:rPr lang="fi-FI" sz="2000"/>
              <a:t>, </a:t>
            </a:r>
            <a:r>
              <a:rPr lang="fi-FI" sz="2000" err="1"/>
              <a:t>Hadoop</a:t>
            </a:r>
            <a:r>
              <a:rPr lang="fi-FI" sz="2000"/>
              <a:t> </a:t>
            </a:r>
            <a:r>
              <a:rPr lang="fi-FI" sz="2000" err="1"/>
              <a:t>Big</a:t>
            </a:r>
            <a:r>
              <a:rPr lang="fi-FI" sz="2000"/>
              <a:t> Data</a:t>
            </a:r>
          </a:p>
          <a:p>
            <a:r>
              <a:rPr lang="fi-FI" sz="2400" err="1"/>
              <a:t>ThingWorx</a:t>
            </a:r>
            <a:endParaRPr lang="fi-FI" sz="2400"/>
          </a:p>
          <a:p>
            <a:pPr lvl="1"/>
            <a:r>
              <a:rPr lang="fi-FI" sz="2000"/>
              <a:t>Suomessa Elisan kautta</a:t>
            </a:r>
          </a:p>
          <a:p>
            <a:pPr lvl="1"/>
            <a:r>
              <a:rPr lang="fi-FI" sz="2000"/>
              <a:t>Graafisesti </a:t>
            </a:r>
            <a:r>
              <a:rPr lang="fi-FI" sz="2000" err="1"/>
              <a:t>konfiguroitava</a:t>
            </a:r>
            <a:r>
              <a:rPr lang="fi-FI" sz="2000"/>
              <a:t> ympäristö</a:t>
            </a:r>
          </a:p>
          <a:p>
            <a:r>
              <a:rPr lang="fi-FI" sz="2400"/>
              <a:t>Siemens </a:t>
            </a:r>
            <a:r>
              <a:rPr lang="fi-FI" sz="2400" err="1"/>
              <a:t>Mindsphere</a:t>
            </a:r>
            <a:endParaRPr lang="fi-FI" sz="2400"/>
          </a:p>
          <a:p>
            <a:pPr lvl="1"/>
            <a:r>
              <a:rPr lang="fi-FI" sz="2000"/>
              <a:t>Julkaistaan keväällä 2016</a:t>
            </a:r>
          </a:p>
          <a:p>
            <a:pPr lvl="1"/>
            <a:r>
              <a:rPr lang="fi-FI" sz="2000"/>
              <a:t>Perustuu SAP </a:t>
            </a:r>
            <a:r>
              <a:rPr lang="fi-FI" sz="2000" err="1"/>
              <a:t>HANAan</a:t>
            </a:r>
            <a:endParaRPr lang="fi-FI" sz="2000"/>
          </a:p>
        </p:txBody>
      </p:sp>
    </p:spTree>
    <p:extLst>
      <p:ext uri="{BB962C8B-B14F-4D97-AF65-F5344CB8AC3E}">
        <p14:creationId xmlns:p14="http://schemas.microsoft.com/office/powerpoint/2010/main" val="2736676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z="4000"/>
              <a:t>Datan analysointi pilvipalvelussa</a:t>
            </a:r>
          </a:p>
        </p:txBody>
      </p:sp>
      <p:sp>
        <p:nvSpPr>
          <p:cNvPr id="4" name="Rectangle 3"/>
          <p:cNvSpPr/>
          <p:nvPr/>
        </p:nvSpPr>
        <p:spPr>
          <a:xfrm>
            <a:off x="1775520" y="1700808"/>
            <a:ext cx="1512168" cy="46085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5" name="Rectangle 4"/>
          <p:cNvSpPr/>
          <p:nvPr/>
        </p:nvSpPr>
        <p:spPr>
          <a:xfrm>
            <a:off x="1785469" y="1700808"/>
            <a:ext cx="15022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Devices</a:t>
            </a:r>
            <a:endParaRPr lang="fi-FI" b="1"/>
          </a:p>
        </p:txBody>
      </p:sp>
      <p:sp>
        <p:nvSpPr>
          <p:cNvPr id="6" name="Rectangle 5"/>
          <p:cNvSpPr/>
          <p:nvPr/>
        </p:nvSpPr>
        <p:spPr>
          <a:xfrm>
            <a:off x="1847530" y="2348880"/>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 PLC</a:t>
            </a:r>
          </a:p>
        </p:txBody>
      </p:sp>
      <p:sp>
        <p:nvSpPr>
          <p:cNvPr id="7" name="Rectangle 6"/>
          <p:cNvSpPr/>
          <p:nvPr/>
        </p:nvSpPr>
        <p:spPr>
          <a:xfrm>
            <a:off x="1847529" y="2936087"/>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8" name="Rectangle 7"/>
          <p:cNvSpPr/>
          <p:nvPr/>
        </p:nvSpPr>
        <p:spPr>
          <a:xfrm>
            <a:off x="1847529" y="5237823"/>
            <a:ext cx="1368151" cy="9580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IP </a:t>
            </a:r>
            <a:r>
              <a:rPr lang="fi-FI" err="1"/>
              <a:t>Capable</a:t>
            </a:r>
            <a:r>
              <a:rPr lang="fi-FI"/>
              <a:t/>
            </a:r>
            <a:br>
              <a:rPr lang="fi-FI"/>
            </a:br>
            <a:r>
              <a:rPr lang="fi-FI" err="1"/>
              <a:t>Devices</a:t>
            </a:r>
            <a:endParaRPr lang="fi-FI"/>
          </a:p>
        </p:txBody>
      </p:sp>
      <p:sp>
        <p:nvSpPr>
          <p:cNvPr id="9" name="Rectangle 8"/>
          <p:cNvSpPr/>
          <p:nvPr/>
        </p:nvSpPr>
        <p:spPr>
          <a:xfrm>
            <a:off x="1847529" y="3523295"/>
            <a:ext cx="1368151"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Wireless </a:t>
            </a:r>
            <a:r>
              <a:rPr lang="fi-FI" err="1"/>
              <a:t>Sensor</a:t>
            </a:r>
            <a:r>
              <a:rPr lang="fi-FI"/>
              <a:t/>
            </a:r>
            <a:br>
              <a:rPr lang="fi-FI"/>
            </a:br>
            <a:r>
              <a:rPr lang="fi-FI"/>
              <a:t>Networks</a:t>
            </a:r>
          </a:p>
        </p:txBody>
      </p:sp>
      <p:sp>
        <p:nvSpPr>
          <p:cNvPr id="10" name="Rectangle 9"/>
          <p:cNvSpPr/>
          <p:nvPr/>
        </p:nvSpPr>
        <p:spPr>
          <a:xfrm>
            <a:off x="1850037" y="4630524"/>
            <a:ext cx="1368152"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PI</a:t>
            </a:r>
          </a:p>
        </p:txBody>
      </p:sp>
      <p:sp>
        <p:nvSpPr>
          <p:cNvPr id="12" name="Rectangle 11"/>
          <p:cNvSpPr/>
          <p:nvPr/>
        </p:nvSpPr>
        <p:spPr>
          <a:xfrm>
            <a:off x="3503712"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13" name="Rectangle 12"/>
          <p:cNvSpPr/>
          <p:nvPr/>
        </p:nvSpPr>
        <p:spPr>
          <a:xfrm>
            <a:off x="3503711" y="1700808"/>
            <a:ext cx="1450109"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Collection</a:t>
            </a:r>
            <a:endParaRPr lang="fi-FI" b="1"/>
          </a:p>
        </p:txBody>
      </p:sp>
      <p:sp>
        <p:nvSpPr>
          <p:cNvPr id="20" name="Rectangle 19"/>
          <p:cNvSpPr/>
          <p:nvPr/>
        </p:nvSpPr>
        <p:spPr>
          <a:xfrm>
            <a:off x="3575720" y="3257278"/>
            <a:ext cx="1302148" cy="15121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Field</a:t>
            </a:r>
            <a:endParaRPr lang="fi-FI"/>
          </a:p>
          <a:p>
            <a:pPr algn="ctr"/>
            <a:r>
              <a:rPr lang="fi-FI" err="1"/>
              <a:t>Gateways</a:t>
            </a:r>
            <a:endParaRPr lang="fi-FI"/>
          </a:p>
          <a:p>
            <a:pPr algn="ctr"/>
            <a:r>
              <a:rPr lang="fi-FI"/>
              <a:t>(OPC UA to MQTT/</a:t>
            </a:r>
            <a:br>
              <a:rPr lang="fi-FI"/>
            </a:br>
            <a:r>
              <a:rPr lang="fi-FI"/>
              <a:t>AMQP)</a:t>
            </a:r>
          </a:p>
        </p:txBody>
      </p:sp>
      <p:sp>
        <p:nvSpPr>
          <p:cNvPr id="21" name="Rectangle 20"/>
          <p:cNvSpPr/>
          <p:nvPr/>
        </p:nvSpPr>
        <p:spPr>
          <a:xfrm>
            <a:off x="5169840" y="1700808"/>
            <a:ext cx="1450108" cy="4248472"/>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2" name="Rectangle 21"/>
          <p:cNvSpPr/>
          <p:nvPr/>
        </p:nvSpPr>
        <p:spPr>
          <a:xfrm>
            <a:off x="5169840" y="1700808"/>
            <a:ext cx="1450109" cy="79208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a:t>Message</a:t>
            </a:r>
          </a:p>
          <a:p>
            <a:pPr algn="ctr"/>
            <a:r>
              <a:rPr lang="fi-FI" b="1" err="1"/>
              <a:t>Broker</a:t>
            </a:r>
            <a:endParaRPr lang="fi-FI" b="1"/>
          </a:p>
        </p:txBody>
      </p:sp>
      <p:sp>
        <p:nvSpPr>
          <p:cNvPr id="23" name="Rectangle 22"/>
          <p:cNvSpPr/>
          <p:nvPr/>
        </p:nvSpPr>
        <p:spPr>
          <a:xfrm>
            <a:off x="5241847" y="3215556"/>
            <a:ext cx="1306092" cy="1579019"/>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Kafka</a:t>
            </a:r>
          </a:p>
          <a:p>
            <a:pPr algn="ctr"/>
            <a:r>
              <a:rPr lang="fi-FI" err="1"/>
              <a:t>Event</a:t>
            </a:r>
            <a:r>
              <a:rPr lang="fi-FI"/>
              <a:t> </a:t>
            </a:r>
            <a:r>
              <a:rPr lang="fi-FI" err="1"/>
              <a:t>Hubs</a:t>
            </a:r>
            <a:endParaRPr lang="fi-FI"/>
          </a:p>
          <a:p>
            <a:pPr algn="ctr"/>
            <a:r>
              <a:rPr lang="fi-FI" err="1"/>
              <a:t>IoT</a:t>
            </a:r>
            <a:r>
              <a:rPr lang="fi-FI"/>
              <a:t> </a:t>
            </a:r>
            <a:r>
              <a:rPr lang="fi-FI" err="1"/>
              <a:t>Hub</a:t>
            </a:r>
            <a:endParaRPr lang="fi-FI"/>
          </a:p>
        </p:txBody>
      </p:sp>
      <p:sp>
        <p:nvSpPr>
          <p:cNvPr id="24" name="Rectangle 23"/>
          <p:cNvSpPr/>
          <p:nvPr/>
        </p:nvSpPr>
        <p:spPr>
          <a:xfrm>
            <a:off x="6872272" y="1700808"/>
            <a:ext cx="1450108" cy="4824536"/>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5" name="Rectangle 24"/>
          <p:cNvSpPr/>
          <p:nvPr/>
        </p:nvSpPr>
        <p:spPr>
          <a:xfrm>
            <a:off x="6872272" y="1700808"/>
            <a:ext cx="1450109" cy="115212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Trans</a:t>
            </a:r>
            <a:r>
              <a:rPr lang="fi-FI" b="1"/>
              <a:t>-</a:t>
            </a:r>
            <a:br>
              <a:rPr lang="fi-FI" b="1"/>
            </a:br>
            <a:r>
              <a:rPr lang="fi-FI" b="1" err="1"/>
              <a:t>formation</a:t>
            </a:r>
            <a:r>
              <a:rPr lang="fi-FI" b="1"/>
              <a:t>,</a:t>
            </a:r>
          </a:p>
          <a:p>
            <a:pPr algn="ctr"/>
            <a:r>
              <a:rPr lang="fi-FI" b="1"/>
              <a:t>Storage</a:t>
            </a:r>
          </a:p>
        </p:txBody>
      </p:sp>
      <p:sp>
        <p:nvSpPr>
          <p:cNvPr id="26" name="Rectangle 25"/>
          <p:cNvSpPr/>
          <p:nvPr/>
        </p:nvSpPr>
        <p:spPr>
          <a:xfrm>
            <a:off x="6951098" y="3098228"/>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Real-</a:t>
            </a:r>
            <a:r>
              <a:rPr lang="fi-FI" err="1"/>
              <a:t>time</a:t>
            </a:r>
            <a:endParaRPr lang="fi-FI"/>
          </a:p>
          <a:p>
            <a:pPr algn="ctr"/>
            <a:r>
              <a:rPr lang="fi-FI"/>
              <a:t>Analytics</a:t>
            </a:r>
          </a:p>
        </p:txBody>
      </p:sp>
      <p:sp>
        <p:nvSpPr>
          <p:cNvPr id="27" name="Flowchart: Magnetic Disk 26"/>
          <p:cNvSpPr/>
          <p:nvPr/>
        </p:nvSpPr>
        <p:spPr>
          <a:xfrm>
            <a:off x="6944279" y="4049369"/>
            <a:ext cx="1306092" cy="12795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err="1"/>
              <a:t>Database</a:t>
            </a:r>
            <a:endParaRPr lang="fi-FI"/>
          </a:p>
        </p:txBody>
      </p:sp>
      <p:sp>
        <p:nvSpPr>
          <p:cNvPr id="30" name="Rectangle 29"/>
          <p:cNvSpPr/>
          <p:nvPr/>
        </p:nvSpPr>
        <p:spPr>
          <a:xfrm>
            <a:off x="8759584"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31" name="Rectangle 30"/>
          <p:cNvSpPr/>
          <p:nvPr/>
        </p:nvSpPr>
        <p:spPr>
          <a:xfrm>
            <a:off x="8760691" y="1700808"/>
            <a:ext cx="1450109" cy="7920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Presentationand</a:t>
            </a:r>
            <a:r>
              <a:rPr lang="fi-FI" b="1"/>
              <a:t> action</a:t>
            </a:r>
          </a:p>
        </p:txBody>
      </p:sp>
      <p:sp>
        <p:nvSpPr>
          <p:cNvPr id="32" name="Rectangle 31"/>
          <p:cNvSpPr/>
          <p:nvPr/>
        </p:nvSpPr>
        <p:spPr>
          <a:xfrm>
            <a:off x="6944279" y="5612082"/>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Batch</a:t>
            </a:r>
            <a:endParaRPr lang="fi-FI"/>
          </a:p>
          <a:p>
            <a:pPr algn="ctr"/>
            <a:r>
              <a:rPr lang="fi-FI"/>
              <a:t>Analytics</a:t>
            </a:r>
          </a:p>
        </p:txBody>
      </p:sp>
      <p:sp>
        <p:nvSpPr>
          <p:cNvPr id="33" name="Rectangle 32"/>
          <p:cNvSpPr/>
          <p:nvPr/>
        </p:nvSpPr>
        <p:spPr>
          <a:xfrm>
            <a:off x="8831592" y="259417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Dashboards</a:t>
            </a:r>
            <a:endParaRPr lang="fi-FI"/>
          </a:p>
        </p:txBody>
      </p:sp>
      <p:sp>
        <p:nvSpPr>
          <p:cNvPr id="34" name="Rectangle 33"/>
          <p:cNvSpPr/>
          <p:nvPr/>
        </p:nvSpPr>
        <p:spPr>
          <a:xfrm>
            <a:off x="8826431" y="331683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Business</a:t>
            </a:r>
            <a:br>
              <a:rPr lang="fi-FI"/>
            </a:br>
            <a:r>
              <a:rPr lang="fi-FI" err="1"/>
              <a:t>intelligence</a:t>
            </a:r>
            <a:endParaRPr lang="fi-FI"/>
          </a:p>
        </p:txBody>
      </p:sp>
      <p:sp>
        <p:nvSpPr>
          <p:cNvPr id="35" name="Rectangle 34"/>
          <p:cNvSpPr/>
          <p:nvPr/>
        </p:nvSpPr>
        <p:spPr>
          <a:xfrm>
            <a:off x="8826431" y="4015624"/>
            <a:ext cx="1306092" cy="9975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Devices</a:t>
            </a:r>
            <a:r>
              <a:rPr lang="fi-FI"/>
              <a:t> </a:t>
            </a:r>
            <a:r>
              <a:rPr lang="fi-FI" err="1"/>
              <a:t>or</a:t>
            </a:r>
            <a:r>
              <a:rPr lang="fi-FI"/>
              <a:t/>
            </a:r>
            <a:br>
              <a:rPr lang="fi-FI"/>
            </a:br>
            <a:r>
              <a:rPr lang="fi-FI" err="1"/>
              <a:t>services</a:t>
            </a:r>
            <a:r>
              <a:rPr lang="fi-FI"/>
              <a:t> to</a:t>
            </a:r>
          </a:p>
          <a:p>
            <a:pPr algn="ctr"/>
            <a:r>
              <a:rPr lang="fi-FI" err="1"/>
              <a:t>take</a:t>
            </a:r>
            <a:r>
              <a:rPr lang="fi-FI"/>
              <a:t> action</a:t>
            </a:r>
          </a:p>
        </p:txBody>
      </p:sp>
      <p:sp>
        <p:nvSpPr>
          <p:cNvPr id="36" name="Right Arrow 35"/>
          <p:cNvSpPr/>
          <p:nvPr/>
        </p:nvSpPr>
        <p:spPr>
          <a:xfrm>
            <a:off x="10070295" y="4381690"/>
            <a:ext cx="355965" cy="2654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cxnSp>
        <p:nvCxnSpPr>
          <p:cNvPr id="39" name="Straight Arrow Connector 38"/>
          <p:cNvCxnSpPr>
            <a:stCxn id="4" idx="3"/>
            <a:endCxn id="20" idx="1"/>
          </p:cNvCxnSpPr>
          <p:nvPr/>
        </p:nvCxnSpPr>
        <p:spPr>
          <a:xfrm>
            <a:off x="3287688" y="4005065"/>
            <a:ext cx="288032" cy="82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a:stCxn id="20" idx="3"/>
            <a:endCxn id="23" idx="1"/>
          </p:cNvCxnSpPr>
          <p:nvPr/>
        </p:nvCxnSpPr>
        <p:spPr>
          <a:xfrm flipV="1">
            <a:off x="4877869" y="4005065"/>
            <a:ext cx="363979" cy="82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a:stCxn id="23" idx="3"/>
            <a:endCxn id="26" idx="1"/>
          </p:cNvCxnSpPr>
          <p:nvPr/>
        </p:nvCxnSpPr>
        <p:spPr>
          <a:xfrm flipV="1">
            <a:off x="6547940" y="3479639"/>
            <a:ext cx="403159" cy="5254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p:cNvCxnSpPr/>
          <p:nvPr/>
        </p:nvCxnSpPr>
        <p:spPr>
          <a:xfrm>
            <a:off x="6564962" y="4005066"/>
            <a:ext cx="386137" cy="376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p:cNvCxnSpPr>
            <a:endCxn id="32" idx="0"/>
          </p:cNvCxnSpPr>
          <p:nvPr/>
        </p:nvCxnSpPr>
        <p:spPr>
          <a:xfrm flipH="1">
            <a:off x="7597326" y="5328913"/>
            <a:ext cx="6819" cy="283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p:cNvCxnSpPr>
            <a:stCxn id="26" idx="3"/>
          </p:cNvCxnSpPr>
          <p:nvPr/>
        </p:nvCxnSpPr>
        <p:spPr>
          <a:xfrm flipV="1">
            <a:off x="8257191" y="3479638"/>
            <a:ext cx="501287"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p:cNvCxnSpPr>
            <a:stCxn id="32" idx="3"/>
          </p:cNvCxnSpPr>
          <p:nvPr/>
        </p:nvCxnSpPr>
        <p:spPr>
          <a:xfrm flipV="1">
            <a:off x="8250371" y="5517232"/>
            <a:ext cx="508106" cy="4762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437120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Virtualisointi ja simulointi</a:t>
            </a:r>
          </a:p>
        </p:txBody>
      </p:sp>
      <p:sp>
        <p:nvSpPr>
          <p:cNvPr id="3" name="Content Placeholder 2"/>
          <p:cNvSpPr>
            <a:spLocks noGrp="1"/>
          </p:cNvSpPr>
          <p:nvPr>
            <p:ph idx="1"/>
          </p:nvPr>
        </p:nvSpPr>
        <p:spPr/>
        <p:txBody>
          <a:bodyPr/>
          <a:lstStyle/>
          <a:p>
            <a:pPr>
              <a:buFont typeface="Arial" panose="020B0604020202020204" pitchFamily="34" charset="0"/>
              <a:buChar char="•"/>
            </a:pPr>
            <a:r>
              <a:rPr lang="fi-FI" err="1"/>
              <a:t>Demotaan</a:t>
            </a:r>
            <a:r>
              <a:rPr lang="fi-FI"/>
              <a:t> Virtual </a:t>
            </a:r>
            <a:r>
              <a:rPr lang="fi-FI" err="1"/>
              <a:t>Commissioning</a:t>
            </a:r>
            <a:r>
              <a:rPr lang="fi-FI"/>
              <a:t> -teknologiaa, jossa järjestelmän ohjaus suunnitellaan virtuaalista mallia vasten.</a:t>
            </a:r>
          </a:p>
          <a:p>
            <a:pPr lvl="1">
              <a:buFont typeface="Arial" panose="020B0604020202020204" pitchFamily="34" charset="0"/>
              <a:buChar char="•"/>
            </a:pPr>
            <a:r>
              <a:rPr lang="fi-FI"/>
              <a:t>Siemens </a:t>
            </a:r>
            <a:r>
              <a:rPr lang="fi-FI" err="1"/>
              <a:t>Process</a:t>
            </a:r>
            <a:r>
              <a:rPr lang="fi-FI"/>
              <a:t> </a:t>
            </a:r>
            <a:r>
              <a:rPr lang="fi-FI" err="1"/>
              <a:t>Simulate</a:t>
            </a:r>
            <a:r>
              <a:rPr lang="fi-FI"/>
              <a:t> (solu- ja järjestelmätaso)</a:t>
            </a:r>
          </a:p>
          <a:p>
            <a:pPr lvl="1">
              <a:buFont typeface="Arial" panose="020B0604020202020204" pitchFamily="34" charset="0"/>
              <a:buChar char="•"/>
            </a:pPr>
            <a:r>
              <a:rPr lang="fi-FI"/>
              <a:t>Siemens NX MCD (laitetaso, fysiikkamallinnus)</a:t>
            </a:r>
          </a:p>
          <a:p>
            <a:pPr>
              <a:buFont typeface="Arial" panose="020B0604020202020204" pitchFamily="34" charset="0"/>
              <a:buChar char="•"/>
            </a:pPr>
            <a:r>
              <a:rPr lang="fi-FI"/>
              <a:t>Siemens </a:t>
            </a:r>
            <a:r>
              <a:rPr lang="fi-FI" err="1"/>
              <a:t>Plant</a:t>
            </a:r>
            <a:r>
              <a:rPr lang="fi-FI"/>
              <a:t> </a:t>
            </a:r>
            <a:r>
              <a:rPr lang="fi-FI" err="1"/>
              <a:t>Simulation</a:t>
            </a:r>
            <a:r>
              <a:rPr lang="fi-FI"/>
              <a:t> -ohjelmistolla voidaan rakentaa simulointimalli, joka päivittää itseänsä todellista järjestelmää vastaavaksi.</a:t>
            </a:r>
          </a:p>
        </p:txBody>
      </p:sp>
    </p:spTree>
    <p:extLst>
      <p:ext uri="{BB962C8B-B14F-4D97-AF65-F5344CB8AC3E}">
        <p14:creationId xmlns:p14="http://schemas.microsoft.com/office/powerpoint/2010/main" val="17693691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Lisäyksiä</a:t>
            </a:r>
            <a:endParaRPr lang="fi-FI" dirty="0"/>
          </a:p>
        </p:txBody>
      </p:sp>
      <p:sp>
        <p:nvSpPr>
          <p:cNvPr id="3" name="Content Placeholder 2"/>
          <p:cNvSpPr>
            <a:spLocks noGrp="1"/>
          </p:cNvSpPr>
          <p:nvPr>
            <p:ph idx="1"/>
          </p:nvPr>
        </p:nvSpPr>
        <p:spPr/>
        <p:txBody>
          <a:bodyPr/>
          <a:lstStyle/>
          <a:p>
            <a:r>
              <a:rPr lang="fi-FI" dirty="0" smtClean="0"/>
              <a:t>9: Lundmark  uhat </a:t>
            </a:r>
            <a:r>
              <a:rPr lang="fi-FI" smtClean="0"/>
              <a:t>ja mahdollisuudet</a:t>
            </a:r>
            <a:endParaRPr lang="fi-FI"/>
          </a:p>
        </p:txBody>
      </p:sp>
    </p:spTree>
    <p:extLst>
      <p:ext uri="{BB962C8B-B14F-4D97-AF65-F5344CB8AC3E}">
        <p14:creationId xmlns:p14="http://schemas.microsoft.com/office/powerpoint/2010/main" val="4265479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Käsitteitä</a:t>
            </a:r>
            <a:endParaRPr lang="fi-FI" dirty="0"/>
          </a:p>
        </p:txBody>
      </p:sp>
      <p:sp>
        <p:nvSpPr>
          <p:cNvPr id="3" name="Content Placeholder 2"/>
          <p:cNvSpPr>
            <a:spLocks noGrp="1"/>
          </p:cNvSpPr>
          <p:nvPr>
            <p:ph idx="1"/>
          </p:nvPr>
        </p:nvSpPr>
        <p:spPr/>
        <p:txBody>
          <a:bodyPr/>
          <a:lstStyle/>
          <a:p>
            <a:r>
              <a:rPr lang="fi-FI" dirty="0" smtClean="0"/>
              <a:t>Teollinen internet, Industrial Internet</a:t>
            </a:r>
          </a:p>
          <a:p>
            <a:r>
              <a:rPr lang="fi-FI" dirty="0" smtClean="0"/>
              <a:t>Industrial Internet of </a:t>
            </a:r>
            <a:r>
              <a:rPr lang="fi-FI" dirty="0" err="1" smtClean="0"/>
              <a:t>Things</a:t>
            </a:r>
            <a:r>
              <a:rPr lang="fi-FI" dirty="0" smtClean="0"/>
              <a:t>, </a:t>
            </a:r>
            <a:r>
              <a:rPr lang="fi-FI" dirty="0" err="1" smtClean="0"/>
              <a:t>IIoT</a:t>
            </a:r>
            <a:endParaRPr lang="fi-FI" dirty="0" smtClean="0"/>
          </a:p>
          <a:p>
            <a:r>
              <a:rPr lang="fi-FI" dirty="0" smtClean="0"/>
              <a:t>Teollisuus 4.0, </a:t>
            </a:r>
            <a:r>
              <a:rPr lang="fi-FI" dirty="0" err="1" smtClean="0"/>
              <a:t>Industrie</a:t>
            </a:r>
            <a:r>
              <a:rPr lang="fi-FI" dirty="0" smtClean="0"/>
              <a:t> 4.0</a:t>
            </a:r>
          </a:p>
          <a:p>
            <a:r>
              <a:rPr lang="fi-FI" dirty="0" smtClean="0"/>
              <a:t>Esineiden internet, Internet of </a:t>
            </a:r>
            <a:r>
              <a:rPr lang="fi-FI" dirty="0" err="1" smtClean="0"/>
              <a:t>Things</a:t>
            </a:r>
            <a:r>
              <a:rPr lang="fi-FI" dirty="0" smtClean="0"/>
              <a:t>, </a:t>
            </a:r>
            <a:r>
              <a:rPr lang="fi-FI" dirty="0" err="1" smtClean="0"/>
              <a:t>IoT</a:t>
            </a:r>
            <a:endParaRPr lang="fi-FI" dirty="0" smtClean="0"/>
          </a:p>
          <a:p>
            <a:r>
              <a:rPr lang="fi-FI" dirty="0" smtClean="0"/>
              <a:t>Internet of </a:t>
            </a:r>
            <a:r>
              <a:rPr lang="fi-FI" dirty="0" err="1" smtClean="0"/>
              <a:t>Everything</a:t>
            </a:r>
            <a:r>
              <a:rPr lang="fi-FI" dirty="0" smtClean="0"/>
              <a:t>, </a:t>
            </a:r>
            <a:r>
              <a:rPr lang="fi-FI" dirty="0" err="1" smtClean="0"/>
              <a:t>IoE</a:t>
            </a:r>
            <a:endParaRPr lang="fi-FI" dirty="0" smtClean="0"/>
          </a:p>
          <a:p>
            <a:r>
              <a:rPr lang="fi-FI" dirty="0" smtClean="0"/>
              <a:t>Koneiden välinen viestintä, M2M, Machine-to-Machine </a:t>
            </a:r>
            <a:r>
              <a:rPr lang="fi-FI" dirty="0" err="1" smtClean="0"/>
              <a:t>communications</a:t>
            </a:r>
            <a:endParaRPr lang="fi-FI" dirty="0" smtClean="0"/>
          </a:p>
          <a:p>
            <a:r>
              <a:rPr lang="fi-FI" dirty="0" smtClean="0"/>
              <a:t>Kyberfyysiset järjestelmät</a:t>
            </a:r>
            <a:endParaRPr lang="fi-FI" dirty="0"/>
          </a:p>
        </p:txBody>
      </p:sp>
    </p:spTree>
    <p:extLst>
      <p:ext uri="{BB962C8B-B14F-4D97-AF65-F5344CB8AC3E}">
        <p14:creationId xmlns:p14="http://schemas.microsoft.com/office/powerpoint/2010/main" val="20540209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Teollinen internet, Industrial Internet</a:t>
            </a:r>
          </a:p>
        </p:txBody>
      </p:sp>
      <p:sp>
        <p:nvSpPr>
          <p:cNvPr id="3" name="Sisällön paikkamerkki 2"/>
          <p:cNvSpPr>
            <a:spLocks noGrp="1"/>
          </p:cNvSpPr>
          <p:nvPr>
            <p:ph idx="1"/>
          </p:nvPr>
        </p:nvSpPr>
        <p:spPr/>
        <p:txBody>
          <a:bodyPr>
            <a:normAutofit fontScale="92500" lnSpcReduction="20000"/>
          </a:bodyPr>
          <a:lstStyle/>
          <a:p>
            <a:r>
              <a:rPr lang="fi-FI" i="1"/>
              <a:t>Teollinen internet</a:t>
            </a:r>
            <a:r>
              <a:rPr lang="fi-FI"/>
              <a:t> (Industrial Internet) tarkoittaa teollisuuden laitteiden ja prosessien integroimista tietoverkkoi­hin.</a:t>
            </a:r>
          </a:p>
          <a:p>
            <a:r>
              <a:rPr lang="fi-FI"/>
              <a:t>General Electric (GE) lanseerasi Industrial Internet -käsitteen vuonna 2012. </a:t>
            </a:r>
            <a:r>
              <a:rPr lang="fi-FI" err="1"/>
              <a:t>GE:n</a:t>
            </a:r>
            <a:r>
              <a:rPr lang="fi-FI"/>
              <a:t> mukaan teollinen internet koostuu älykkäistä koneista, edistyneestä analy­tiikasta sekä näihin liittyvästä ihmisten työstä.</a:t>
            </a:r>
          </a:p>
          <a:p>
            <a:r>
              <a:rPr lang="fi-FI"/>
              <a:t>Koneet ja konelaivueet verkotetaan ja niihin liitetään antureita ja edistyksellisiä ohjelmistoja.</a:t>
            </a:r>
          </a:p>
          <a:p>
            <a:r>
              <a:rPr lang="fi-FI"/>
              <a:t>Antureilta kerätyn datan analysoinnin avulla voidaan ennustaa esimerkiksi komponenttien kulumista tai optimoida tuotanto­prosessia.</a:t>
            </a:r>
          </a:p>
          <a:p>
            <a:r>
              <a:rPr lang="fi-FI"/>
              <a:t>Työn­tekijät pääsevät kiinni digitaalisesti teolliseen työympäristöön, jolloin he voivat vaikuttaa aiempaa paremmin valmistusprosessiin, ylläpitoon, laatuun ja turvalli­suu­teen.</a:t>
            </a:r>
          </a:p>
          <a:p>
            <a:endParaRPr lang="fi-FI"/>
          </a:p>
        </p:txBody>
      </p:sp>
    </p:spTree>
    <p:extLst>
      <p:ext uri="{BB962C8B-B14F-4D97-AF65-F5344CB8AC3E}">
        <p14:creationId xmlns:p14="http://schemas.microsoft.com/office/powerpoint/2010/main" val="1853997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Teollinen internet</a:t>
            </a:r>
          </a:p>
        </p:txBody>
      </p:sp>
      <p:sp>
        <p:nvSpPr>
          <p:cNvPr id="3" name="Sisällön paikkamerkki 2"/>
          <p:cNvSpPr>
            <a:spLocks noGrp="1"/>
          </p:cNvSpPr>
          <p:nvPr>
            <p:ph idx="1"/>
          </p:nvPr>
        </p:nvSpPr>
        <p:spPr/>
        <p:txBody>
          <a:bodyPr>
            <a:normAutofit fontScale="92500"/>
          </a:bodyPr>
          <a:lstStyle/>
          <a:p>
            <a:r>
              <a:rPr lang="fi-FI" dirty="0"/>
              <a:t>Yhdysvaltalaisten teollisuus- ja tietotekniikkayritysten muodostaman Internet Industrial </a:t>
            </a:r>
            <a:r>
              <a:rPr lang="fi-FI" dirty="0" err="1"/>
              <a:t>Consortiumin</a:t>
            </a:r>
            <a:r>
              <a:rPr lang="fi-FI" dirty="0"/>
              <a:t> (IIC) määritelmän mukaan teollinen internet yhdistää älykkäät koneet ja niitä käyttävät ihmiset, jolloin päätöksentekoa voidaan parantaa edistyneen tiedon analysoinnin kautta ja tuottaa mukautuvaa liiketoimintaa</a:t>
            </a:r>
          </a:p>
          <a:p>
            <a:r>
              <a:rPr lang="fi-FI" dirty="0" smtClean="0"/>
              <a:t>Teollinen internet ei rajoitu pelkästään valmistavaan teollisuuteen. Teollisella </a:t>
            </a:r>
            <a:r>
              <a:rPr lang="fi-FI" dirty="0"/>
              <a:t>internetillä tarkoitetaan </a:t>
            </a:r>
            <a:r>
              <a:rPr lang="fi-FI" dirty="0" smtClean="0"/>
              <a:t>myös liikenteessä, kiinteistönhuollossa ja </a:t>
            </a:r>
            <a:r>
              <a:rPr lang="fi-FI" dirty="0"/>
              <a:t>energiantuotannossa käytettävien laitteiden toiminnan tehostamista </a:t>
            </a:r>
            <a:r>
              <a:rPr lang="fi-FI" dirty="0" err="1"/>
              <a:t>webin</a:t>
            </a:r>
            <a:r>
              <a:rPr lang="fi-FI" dirty="0"/>
              <a:t> välityksellä käytettävien palveluiden avulla.</a:t>
            </a:r>
          </a:p>
          <a:p>
            <a:r>
              <a:rPr lang="fi-FI" dirty="0" smtClean="0"/>
              <a:t>Englanninkielinen vastine teolliselle internetille on </a:t>
            </a:r>
            <a:r>
              <a:rPr lang="fi-FI" i="1" dirty="0" smtClean="0"/>
              <a:t>Industrial </a:t>
            </a:r>
            <a:r>
              <a:rPr lang="fi-FI" i="1" dirty="0"/>
              <a:t>Internet of </a:t>
            </a:r>
            <a:r>
              <a:rPr lang="fi-FI" i="1" dirty="0" err="1"/>
              <a:t>Things</a:t>
            </a:r>
            <a:r>
              <a:rPr lang="fi-FI" i="1" dirty="0"/>
              <a:t> (</a:t>
            </a:r>
            <a:r>
              <a:rPr lang="fi-FI" i="1" dirty="0" err="1"/>
              <a:t>IIoT</a:t>
            </a:r>
            <a:r>
              <a:rPr lang="fi-FI" i="1" dirty="0"/>
              <a:t>)</a:t>
            </a:r>
          </a:p>
          <a:p>
            <a:endParaRPr lang="fi-FI" dirty="0"/>
          </a:p>
        </p:txBody>
      </p:sp>
    </p:spTree>
    <p:extLst>
      <p:ext uri="{BB962C8B-B14F-4D97-AF65-F5344CB8AC3E}">
        <p14:creationId xmlns:p14="http://schemas.microsoft.com/office/powerpoint/2010/main" val="1548756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dirty="0"/>
              <a:t>Kurssin esittely</a:t>
            </a:r>
          </a:p>
        </p:txBody>
      </p:sp>
      <p:sp>
        <p:nvSpPr>
          <p:cNvPr id="3" name="Alaotsikko 2"/>
          <p:cNvSpPr>
            <a:spLocks noGrp="1"/>
          </p:cNvSpPr>
          <p:nvPr>
            <p:ph type="subTitle" idx="1"/>
          </p:nvPr>
        </p:nvSpPr>
        <p:spPr/>
        <p:txBody>
          <a:bodyPr/>
          <a:lstStyle/>
          <a:p>
            <a:r>
              <a:rPr lang="fi-FI" dirty="0" smtClean="0"/>
              <a:t>YTOJ19, YATE19, OHSU19S</a:t>
            </a:r>
            <a:endParaRPr lang="fi-FI" dirty="0"/>
          </a:p>
        </p:txBody>
      </p:sp>
    </p:spTree>
    <p:extLst>
      <p:ext uri="{BB962C8B-B14F-4D97-AF65-F5344CB8AC3E}">
        <p14:creationId xmlns:p14="http://schemas.microsoft.com/office/powerpoint/2010/main" val="6808662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Industrie</a:t>
            </a:r>
            <a:r>
              <a:rPr lang="fi-FI"/>
              <a:t> 4.0</a:t>
            </a:r>
          </a:p>
        </p:txBody>
      </p:sp>
      <p:sp>
        <p:nvSpPr>
          <p:cNvPr id="3" name="Sisällön paikkamerkki 2"/>
          <p:cNvSpPr>
            <a:spLocks noGrp="1"/>
          </p:cNvSpPr>
          <p:nvPr>
            <p:ph idx="1"/>
          </p:nvPr>
        </p:nvSpPr>
        <p:spPr/>
        <p:txBody>
          <a:bodyPr>
            <a:normAutofit/>
          </a:bodyPr>
          <a:lstStyle/>
          <a:p>
            <a:r>
              <a:rPr lang="fi-FI" dirty="0"/>
              <a:t>Teollisen internetin käsitteeseen yhdistetään usein </a:t>
            </a:r>
            <a:r>
              <a:rPr lang="fi-FI" i="1" dirty="0" err="1"/>
              <a:t>Industrie</a:t>
            </a:r>
            <a:r>
              <a:rPr lang="fi-FI" i="1" dirty="0"/>
              <a:t> 4.0</a:t>
            </a:r>
            <a:r>
              <a:rPr lang="fi-FI" dirty="0"/>
              <a:t> -ohjelma. </a:t>
            </a:r>
            <a:r>
              <a:rPr lang="fi-FI" dirty="0" err="1"/>
              <a:t>Industrie</a:t>
            </a:r>
            <a:r>
              <a:rPr lang="fi-FI" dirty="0"/>
              <a:t> 4.0 on Saksan hallituksen ajama kansallinen hanke, jonka päämäärä on Saksan valmistavan teollisuuden kilpailukyvyn säilyttäminen ja vahvistaminen (Collin &amp; Saarelainen 2016, 37).</a:t>
            </a:r>
          </a:p>
          <a:p>
            <a:r>
              <a:rPr lang="fi-FI" dirty="0"/>
              <a:t>Hanke tähtää joustavien ja yksilöllisten valmistusjärjestelmien kehittämiseen. Hankkeen päämääränä on myös asiakkaiden ja alihankintaverkostojen integrointi sekä tuotteiden ja palveluiden liittäminen yhteen hybridituotteeksi.</a:t>
            </a:r>
          </a:p>
          <a:p>
            <a:r>
              <a:rPr lang="fi-FI" dirty="0" err="1"/>
              <a:t>Industrie</a:t>
            </a:r>
            <a:r>
              <a:rPr lang="fi-FI" dirty="0"/>
              <a:t> 4.0 -visiossa älykkäät tehtaat ja koneet kommunikoivat keskenään ja ihmisten kanssa internetin välityksellä. </a:t>
            </a:r>
            <a:endParaRPr lang="fi-FI" dirty="0" smtClean="0"/>
          </a:p>
        </p:txBody>
      </p:sp>
    </p:spTree>
    <p:extLst>
      <p:ext uri="{BB962C8B-B14F-4D97-AF65-F5344CB8AC3E}">
        <p14:creationId xmlns:p14="http://schemas.microsoft.com/office/powerpoint/2010/main" val="5117042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Industrie</a:t>
            </a:r>
            <a:r>
              <a:rPr lang="fi-FI" dirty="0" smtClean="0"/>
              <a:t> 4.0</a:t>
            </a:r>
            <a:endParaRPr lang="fi-FI" dirty="0"/>
          </a:p>
        </p:txBody>
      </p:sp>
      <p:pic>
        <p:nvPicPr>
          <p:cNvPr id="4" name="Picture 3"/>
          <p:cNvPicPr>
            <a:picLocks noChangeAspect="1"/>
          </p:cNvPicPr>
          <p:nvPr/>
        </p:nvPicPr>
        <p:blipFill>
          <a:blip r:embed="rId2"/>
          <a:stretch>
            <a:fillRect/>
          </a:stretch>
        </p:blipFill>
        <p:spPr>
          <a:xfrm>
            <a:off x="586365" y="1534391"/>
            <a:ext cx="11032980" cy="5074075"/>
          </a:xfrm>
          <a:prstGeom prst="rect">
            <a:avLst/>
          </a:prstGeom>
        </p:spPr>
      </p:pic>
      <p:sp>
        <p:nvSpPr>
          <p:cNvPr id="5" name="Rectangle 4"/>
          <p:cNvSpPr/>
          <p:nvPr/>
        </p:nvSpPr>
        <p:spPr>
          <a:xfrm>
            <a:off x="4791642" y="6239134"/>
            <a:ext cx="6827703" cy="369332"/>
          </a:xfrm>
          <a:prstGeom prst="rect">
            <a:avLst/>
          </a:prstGeom>
        </p:spPr>
        <p:txBody>
          <a:bodyPr wrap="none">
            <a:spAutoFit/>
          </a:bodyPr>
          <a:lstStyle/>
          <a:p>
            <a:r>
              <a:rPr lang="fi-FI" dirty="0" smtClean="0"/>
              <a:t>Lähde: Automaation </a:t>
            </a:r>
            <a:r>
              <a:rPr lang="fi-FI" dirty="0"/>
              <a:t>vallankumous, LBU </a:t>
            </a:r>
            <a:r>
              <a:rPr lang="fi-FI" dirty="0" err="1"/>
              <a:t>Manager</a:t>
            </a:r>
            <a:r>
              <a:rPr lang="fi-FI" dirty="0"/>
              <a:t> Janne Leinonen, ABB</a:t>
            </a:r>
          </a:p>
        </p:txBody>
      </p:sp>
    </p:spTree>
    <p:extLst>
      <p:ext uri="{BB962C8B-B14F-4D97-AF65-F5344CB8AC3E}">
        <p14:creationId xmlns:p14="http://schemas.microsoft.com/office/powerpoint/2010/main" val="35499494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Kolmas, neljäs vai kuudes aalto </a:t>
            </a:r>
            <a:endParaRPr lang="fi-FI" dirty="0"/>
          </a:p>
        </p:txBody>
      </p:sp>
      <p:sp>
        <p:nvSpPr>
          <p:cNvPr id="3" name="Content Placeholder 2"/>
          <p:cNvSpPr>
            <a:spLocks noGrp="1"/>
          </p:cNvSpPr>
          <p:nvPr>
            <p:ph idx="1"/>
          </p:nvPr>
        </p:nvSpPr>
        <p:spPr/>
        <p:txBody>
          <a:bodyPr>
            <a:normAutofit/>
          </a:bodyPr>
          <a:lstStyle/>
          <a:p>
            <a:r>
              <a:rPr lang="fi-FI" sz="2400" dirty="0" err="1" smtClean="0"/>
              <a:t>Industrie</a:t>
            </a:r>
            <a:r>
              <a:rPr lang="fi-FI" sz="2400" dirty="0" smtClean="0"/>
              <a:t> 4.0:n mukaan nyt on menossa 4. teollinen vallankumous (ks. edellinen sivu)</a:t>
            </a:r>
          </a:p>
          <a:p>
            <a:r>
              <a:rPr lang="fi-FI" sz="2400" dirty="0" err="1" smtClean="0"/>
              <a:t>GE:n</a:t>
            </a:r>
            <a:r>
              <a:rPr lang="fi-FI" sz="2400" dirty="0" smtClean="0"/>
              <a:t> mukaan teollinen internet on kolmas innovaation aalto. Ensimmäinen aalto oli teollinen vallankumous ja toinen aalto internetin keksiminen</a:t>
            </a:r>
          </a:p>
          <a:p>
            <a:r>
              <a:rPr lang="fi-FI" sz="2400" dirty="0" err="1" smtClean="0"/>
              <a:t>Kondratjeffin</a:t>
            </a:r>
            <a:r>
              <a:rPr lang="fi-FI" sz="2400" dirty="0" smtClean="0"/>
              <a:t> aaltoteorian mukaan voidaan puhua 6. aallosta</a:t>
            </a:r>
            <a:endParaRPr lang="fi-FI" sz="2400" dirty="0"/>
          </a:p>
        </p:txBody>
      </p:sp>
      <p:pic>
        <p:nvPicPr>
          <p:cNvPr id="4" name="Picture 3"/>
          <p:cNvPicPr>
            <a:picLocks noChangeAspect="1"/>
          </p:cNvPicPr>
          <p:nvPr/>
        </p:nvPicPr>
        <p:blipFill>
          <a:blip r:embed="rId2"/>
          <a:stretch>
            <a:fillRect/>
          </a:stretch>
        </p:blipFill>
        <p:spPr>
          <a:xfrm>
            <a:off x="1704327" y="3841318"/>
            <a:ext cx="8783345" cy="2862119"/>
          </a:xfrm>
          <a:prstGeom prst="rect">
            <a:avLst/>
          </a:prstGeom>
        </p:spPr>
      </p:pic>
    </p:spTree>
    <p:extLst>
      <p:ext uri="{BB962C8B-B14F-4D97-AF65-F5344CB8AC3E}">
        <p14:creationId xmlns:p14="http://schemas.microsoft.com/office/powerpoint/2010/main" val="4019830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Internet of </a:t>
            </a:r>
            <a:r>
              <a:rPr lang="fi-FI" err="1"/>
              <a:t>Things</a:t>
            </a:r>
            <a:r>
              <a:rPr lang="fi-FI"/>
              <a:t> (</a:t>
            </a:r>
            <a:r>
              <a:rPr lang="fi-FI" err="1"/>
              <a:t>IoT</a:t>
            </a:r>
            <a:r>
              <a:rPr lang="fi-FI"/>
              <a:t>)</a:t>
            </a:r>
          </a:p>
        </p:txBody>
      </p:sp>
      <p:sp>
        <p:nvSpPr>
          <p:cNvPr id="3" name="Sisällön paikkamerkki 2"/>
          <p:cNvSpPr>
            <a:spLocks noGrp="1"/>
          </p:cNvSpPr>
          <p:nvPr>
            <p:ph idx="1"/>
          </p:nvPr>
        </p:nvSpPr>
        <p:spPr/>
        <p:txBody>
          <a:bodyPr>
            <a:normAutofit fontScale="92500" lnSpcReduction="20000"/>
          </a:bodyPr>
          <a:lstStyle/>
          <a:p>
            <a:r>
              <a:rPr lang="fi-FI" dirty="0" err="1"/>
              <a:t>Industrie</a:t>
            </a:r>
            <a:r>
              <a:rPr lang="fi-FI" dirty="0"/>
              <a:t> 4.0 -ohjelman kohteena on teollisen internetin soveltaminen nimenomaan valmistavassa teollisuudessa.</a:t>
            </a:r>
          </a:p>
          <a:p>
            <a:r>
              <a:rPr lang="fi-FI" dirty="0" err="1"/>
              <a:t>GE:n</a:t>
            </a:r>
            <a:r>
              <a:rPr lang="fi-FI" dirty="0"/>
              <a:t> määritelmässä teollisen internetin käsite sisältää myös muita aloja, kuten energian tuotannon, liikenteen ja terveydenhuollon.</a:t>
            </a:r>
          </a:p>
          <a:p>
            <a:r>
              <a:rPr lang="fi-FI" dirty="0"/>
              <a:t>Samaa teknologiaa voidaan käyttää myös kuluttajille suunnattujen laitteiden ja palveluiden yhteydessä. Tällöin puhutaan </a:t>
            </a:r>
            <a:r>
              <a:rPr lang="fi-FI" i="1" dirty="0"/>
              <a:t>esineiden internetistä</a:t>
            </a:r>
            <a:r>
              <a:rPr lang="fi-FI" dirty="0"/>
              <a:t> (Internet of </a:t>
            </a:r>
            <a:r>
              <a:rPr lang="fi-FI" dirty="0" err="1"/>
              <a:t>Things</a:t>
            </a:r>
            <a:r>
              <a:rPr lang="fi-FI" dirty="0"/>
              <a:t>, </a:t>
            </a:r>
            <a:r>
              <a:rPr lang="fi-FI" dirty="0" err="1"/>
              <a:t>IoT</a:t>
            </a:r>
            <a:r>
              <a:rPr lang="fi-FI" dirty="0"/>
              <a:t>).</a:t>
            </a:r>
          </a:p>
          <a:p>
            <a:r>
              <a:rPr lang="fi-FI" dirty="0"/>
              <a:t>Esimerkkejä </a:t>
            </a:r>
            <a:r>
              <a:rPr lang="fi-FI" dirty="0" err="1"/>
              <a:t>IoT</a:t>
            </a:r>
            <a:r>
              <a:rPr lang="fi-FI" dirty="0"/>
              <a:t>-tuotteista ovat etäluettavat sähkömittarit, internetiin kytketty kodin tekniikka sekä erilaiset terveyden seuraamiseen tarkoitetut anturit.</a:t>
            </a:r>
          </a:p>
          <a:p>
            <a:r>
              <a:rPr lang="fi-FI" dirty="0"/>
              <a:t>Englanninkielisessä tekstissä Industrial Internet tai Industrial Internet of </a:t>
            </a:r>
            <a:r>
              <a:rPr lang="fi-FI" dirty="0" err="1"/>
              <a:t>Things</a:t>
            </a:r>
            <a:r>
              <a:rPr lang="fi-FI" dirty="0"/>
              <a:t> on yleensä lyhyesti </a:t>
            </a:r>
            <a:r>
              <a:rPr lang="fi-FI" dirty="0" err="1"/>
              <a:t>IoT</a:t>
            </a:r>
            <a:r>
              <a:rPr lang="fi-FI" dirty="0"/>
              <a:t>. </a:t>
            </a:r>
            <a:r>
              <a:rPr lang="fi-FI" dirty="0" err="1"/>
              <a:t>IoT</a:t>
            </a:r>
            <a:r>
              <a:rPr lang="fi-FI" dirty="0"/>
              <a:t> voi siis tarkoittaa sekä teollisuus- että kuluttajasovelluksia.</a:t>
            </a:r>
          </a:p>
          <a:p>
            <a:endParaRPr lang="fi-FI" dirty="0"/>
          </a:p>
        </p:txBody>
      </p:sp>
    </p:spTree>
    <p:extLst>
      <p:ext uri="{BB962C8B-B14F-4D97-AF65-F5344CB8AC3E}">
        <p14:creationId xmlns:p14="http://schemas.microsoft.com/office/powerpoint/2010/main" val="1070133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IIoT</a:t>
            </a:r>
            <a:r>
              <a:rPr lang="fi-FI" dirty="0" smtClean="0"/>
              <a:t> </a:t>
            </a:r>
            <a:r>
              <a:rPr lang="fi-FI" dirty="0" err="1" smtClean="0"/>
              <a:t>vs</a:t>
            </a:r>
            <a:r>
              <a:rPr lang="fi-FI" dirty="0" smtClean="0"/>
              <a:t> </a:t>
            </a:r>
            <a:r>
              <a:rPr lang="fi-FI" dirty="0" err="1" smtClean="0"/>
              <a:t>IoT</a:t>
            </a:r>
            <a:endParaRPr lang="fi-FI" dirty="0"/>
          </a:p>
        </p:txBody>
      </p:sp>
      <p:sp>
        <p:nvSpPr>
          <p:cNvPr id="3" name="Content Placeholder 2"/>
          <p:cNvSpPr>
            <a:spLocks noGrp="1"/>
          </p:cNvSpPr>
          <p:nvPr>
            <p:ph idx="1"/>
          </p:nvPr>
        </p:nvSpPr>
        <p:spPr/>
        <p:txBody>
          <a:bodyPr/>
          <a:lstStyle/>
          <a:p>
            <a:r>
              <a:rPr lang="fi-FI" dirty="0" smtClean="0"/>
              <a:t>Sekä </a:t>
            </a:r>
            <a:r>
              <a:rPr lang="fi-FI" dirty="0" err="1" smtClean="0"/>
              <a:t>IoT</a:t>
            </a:r>
            <a:r>
              <a:rPr lang="fi-FI" dirty="0" smtClean="0"/>
              <a:t>-kuluttajatuotteissa että teollisessa internetissä on kyse verkkoon kytketyistä älykkäistä tuotteista ja palveluista. Teollinen internet tarkoittaa yritysten näkökulmaa ja esineiden internet kuluttajien näkökulmaa suunnilleen samaan asiaan.</a:t>
            </a:r>
          </a:p>
          <a:p>
            <a:r>
              <a:rPr lang="fi-FI" dirty="0" smtClean="0"/>
              <a:t>Suomen vahvuudet ovat ehkä tällä hetkellä pikemminkin teollisessa internetissä kuin </a:t>
            </a:r>
            <a:r>
              <a:rPr lang="fi-FI" dirty="0" err="1" smtClean="0"/>
              <a:t>IoT:tä</a:t>
            </a:r>
            <a:r>
              <a:rPr lang="fi-FI" dirty="0" smtClean="0"/>
              <a:t> sisältävissä kuluttajatuotteissa</a:t>
            </a:r>
          </a:p>
          <a:p>
            <a:r>
              <a:rPr lang="fi-FI" dirty="0" smtClean="0"/>
              <a:t>Tällä opintojaksolla keskitytään teollisen internetin soveltamiseen valmistavassa teollisuudessa, liikenteessä ja kunnossapidossa</a:t>
            </a:r>
          </a:p>
        </p:txBody>
      </p:sp>
    </p:spTree>
    <p:extLst>
      <p:ext uri="{BB962C8B-B14F-4D97-AF65-F5344CB8AC3E}">
        <p14:creationId xmlns:p14="http://schemas.microsoft.com/office/powerpoint/2010/main" val="3342337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IIoT</a:t>
            </a:r>
            <a:r>
              <a:rPr lang="fi-FI" dirty="0" smtClean="0"/>
              <a:t> vs. </a:t>
            </a:r>
            <a:r>
              <a:rPr lang="fi-FI" dirty="0" err="1" smtClean="0"/>
              <a:t>IoT</a:t>
            </a:r>
            <a:endParaRPr lang="fi-FI" dirty="0"/>
          </a:p>
        </p:txBody>
      </p:sp>
      <p:pic>
        <p:nvPicPr>
          <p:cNvPr id="4" name="Picture 3"/>
          <p:cNvPicPr>
            <a:picLocks noChangeAspect="1"/>
          </p:cNvPicPr>
          <p:nvPr/>
        </p:nvPicPr>
        <p:blipFill>
          <a:blip r:embed="rId2"/>
          <a:stretch>
            <a:fillRect/>
          </a:stretch>
        </p:blipFill>
        <p:spPr>
          <a:xfrm>
            <a:off x="1773237" y="1893887"/>
            <a:ext cx="8239125" cy="4695825"/>
          </a:xfrm>
          <a:prstGeom prst="rect">
            <a:avLst/>
          </a:prstGeom>
        </p:spPr>
      </p:pic>
    </p:spTree>
    <p:extLst>
      <p:ext uri="{BB962C8B-B14F-4D97-AF65-F5344CB8AC3E}">
        <p14:creationId xmlns:p14="http://schemas.microsoft.com/office/powerpoint/2010/main" val="21503149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IIoT</a:t>
            </a:r>
            <a:r>
              <a:rPr lang="fi-FI" dirty="0" smtClean="0"/>
              <a:t> </a:t>
            </a:r>
            <a:r>
              <a:rPr lang="fi-FI" dirty="0" err="1" smtClean="0"/>
              <a:t>vs</a:t>
            </a:r>
            <a:r>
              <a:rPr lang="fi-FI" dirty="0" smtClean="0"/>
              <a:t> </a:t>
            </a:r>
            <a:r>
              <a:rPr lang="fi-FI" dirty="0" err="1" smtClean="0"/>
              <a:t>IoT</a:t>
            </a:r>
            <a:endParaRPr lang="fi-FI" dirty="0"/>
          </a:p>
        </p:txBody>
      </p:sp>
      <p:pic>
        <p:nvPicPr>
          <p:cNvPr id="4" name="Picture 3"/>
          <p:cNvPicPr>
            <a:picLocks noChangeAspect="1"/>
          </p:cNvPicPr>
          <p:nvPr/>
        </p:nvPicPr>
        <p:blipFill>
          <a:blip r:embed="rId2"/>
          <a:stretch>
            <a:fillRect/>
          </a:stretch>
        </p:blipFill>
        <p:spPr>
          <a:xfrm>
            <a:off x="2243281" y="1412658"/>
            <a:ext cx="7648864" cy="4267987"/>
          </a:xfrm>
          <a:prstGeom prst="rect">
            <a:avLst/>
          </a:prstGeom>
        </p:spPr>
      </p:pic>
      <p:sp>
        <p:nvSpPr>
          <p:cNvPr id="5" name="Rectangle 4"/>
          <p:cNvSpPr/>
          <p:nvPr/>
        </p:nvSpPr>
        <p:spPr>
          <a:xfrm>
            <a:off x="1385454" y="5988734"/>
            <a:ext cx="8802254" cy="646331"/>
          </a:xfrm>
          <a:prstGeom prst="rect">
            <a:avLst/>
          </a:prstGeom>
        </p:spPr>
        <p:txBody>
          <a:bodyPr wrap="square">
            <a:spAutoFit/>
          </a:bodyPr>
          <a:lstStyle/>
          <a:p>
            <a:r>
              <a:rPr lang="fi-FI" dirty="0" smtClean="0">
                <a:hlinkClick r:id="rId3"/>
              </a:rPr>
              <a:t>https</a:t>
            </a:r>
            <a:r>
              <a:rPr lang="fi-FI" dirty="0">
                <a:hlinkClick r:id="rId3"/>
              </a:rPr>
              <a:t>://</a:t>
            </a:r>
            <a:r>
              <a:rPr lang="fi-FI" dirty="0" smtClean="0">
                <a:hlinkClick r:id="rId3"/>
              </a:rPr>
              <a:t>www.slideshare.net/M2M_Alliance/the-future-of-industrial-iot-by-stephen-mellor-cto-industrial-internet-consortium</a:t>
            </a:r>
            <a:r>
              <a:rPr lang="fi-FI" dirty="0" smtClean="0"/>
              <a:t> (Stephen Meller, IIC)</a:t>
            </a:r>
            <a:endParaRPr lang="fi-FI" dirty="0"/>
          </a:p>
        </p:txBody>
      </p:sp>
    </p:spTree>
    <p:extLst>
      <p:ext uri="{BB962C8B-B14F-4D97-AF65-F5344CB8AC3E}">
        <p14:creationId xmlns:p14="http://schemas.microsoft.com/office/powerpoint/2010/main" val="2498875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IIoT</a:t>
            </a:r>
            <a:r>
              <a:rPr lang="fi-FI" dirty="0" smtClean="0"/>
              <a:t> ja </a:t>
            </a:r>
            <a:r>
              <a:rPr lang="fi-FI" dirty="0" err="1" smtClean="0"/>
              <a:t>IoT</a:t>
            </a:r>
            <a:endParaRPr lang="fi-FI" dirty="0"/>
          </a:p>
        </p:txBody>
      </p:sp>
      <p:sp>
        <p:nvSpPr>
          <p:cNvPr id="3" name="Sisällön paikkamerkki 2"/>
          <p:cNvSpPr>
            <a:spLocks noGrp="1"/>
          </p:cNvSpPr>
          <p:nvPr>
            <p:ph idx="1"/>
          </p:nvPr>
        </p:nvSpPr>
        <p:spPr/>
        <p:txBody>
          <a:bodyPr/>
          <a:lstStyle/>
          <a:p>
            <a:r>
              <a:rPr lang="fi-FI"/>
              <a:t>Tähän saakka ihmiset ovat tuottaneet pääosan internetin sisällöstä.</a:t>
            </a:r>
          </a:p>
          <a:p>
            <a:r>
              <a:rPr lang="fi-FI"/>
              <a:t>Teollisen internetin ja esineiden internetin yleistymisen myötä valtaosa internetin tiedosta tulee olemaan koneiden ja laitteiden tuottamaa.</a:t>
            </a:r>
          </a:p>
          <a:p>
            <a:r>
              <a:rPr lang="fi-FI"/>
              <a:t>Cisco on arvioinut, että vuoteen 2020 mennessä internetiin on kytketty yli 20 miljardia laitetta (Collin &amp; Saarelainen 2016, 21).</a:t>
            </a:r>
          </a:p>
          <a:p>
            <a:endParaRPr lang="fi-FI"/>
          </a:p>
        </p:txBody>
      </p:sp>
    </p:spTree>
    <p:extLst>
      <p:ext uri="{BB962C8B-B14F-4D97-AF65-F5344CB8AC3E}">
        <p14:creationId xmlns:p14="http://schemas.microsoft.com/office/powerpoint/2010/main" val="6253119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Teollinen internet</a:t>
            </a:r>
            <a:endParaRPr lang="fi-FI" dirty="0"/>
          </a:p>
        </p:txBody>
      </p:sp>
      <p:sp>
        <p:nvSpPr>
          <p:cNvPr id="3" name="Content Placeholder 2"/>
          <p:cNvSpPr>
            <a:spLocks noGrp="1"/>
          </p:cNvSpPr>
          <p:nvPr>
            <p:ph idx="1"/>
          </p:nvPr>
        </p:nvSpPr>
        <p:spPr/>
        <p:txBody>
          <a:bodyPr/>
          <a:lstStyle/>
          <a:p>
            <a:r>
              <a:rPr lang="fi-FI" dirty="0" smtClean="0"/>
              <a:t>Collinin ja Saarelaisen mukaan teollinen internet syntyy, kun yritysten liiketoimintaprosessit sekä myytävät tuotteet ja palvelut kytkeytyvät verkkoon. Tämä korostaa datan merkitystä ja synnyttää datapohjaisia palveluita</a:t>
            </a:r>
          </a:p>
          <a:p>
            <a:r>
              <a:rPr lang="fi-FI" dirty="0" smtClean="0"/>
              <a:t>Ennen ohjelmistot olivat sulautettuina tuotteisiin, mutta jatkossa tulee olemaan päinvastoin: tuotteet ja palvelut sulautuvat ohjelmistoihin </a:t>
            </a:r>
            <a:endParaRPr lang="fi-FI" dirty="0"/>
          </a:p>
        </p:txBody>
      </p:sp>
    </p:spTree>
    <p:extLst>
      <p:ext uri="{BB962C8B-B14F-4D97-AF65-F5344CB8AC3E}">
        <p14:creationId xmlns:p14="http://schemas.microsoft.com/office/powerpoint/2010/main" val="29389271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Esimerkki </a:t>
            </a:r>
            <a:r>
              <a:rPr lang="fi-FI" dirty="0" err="1" smtClean="0"/>
              <a:t>IIoT:n</a:t>
            </a:r>
            <a:r>
              <a:rPr lang="fi-FI" dirty="0" smtClean="0"/>
              <a:t> soveltamisesta: </a:t>
            </a:r>
            <a:r>
              <a:rPr lang="fi-FI" dirty="0" err="1" smtClean="0"/>
              <a:t>Fleet</a:t>
            </a:r>
            <a:r>
              <a:rPr lang="fi-FI" dirty="0" smtClean="0"/>
              <a:t> Management</a:t>
            </a:r>
            <a:endParaRPr lang="fi-FI" dirty="0"/>
          </a:p>
        </p:txBody>
      </p:sp>
      <p:pic>
        <p:nvPicPr>
          <p:cNvPr id="5" name="Picture 4"/>
          <p:cNvPicPr>
            <a:picLocks noChangeAspect="1"/>
          </p:cNvPicPr>
          <p:nvPr/>
        </p:nvPicPr>
        <p:blipFill>
          <a:blip r:embed="rId2"/>
          <a:stretch>
            <a:fillRect/>
          </a:stretch>
        </p:blipFill>
        <p:spPr>
          <a:xfrm>
            <a:off x="6411912" y="1690688"/>
            <a:ext cx="4941888" cy="3897201"/>
          </a:xfrm>
          <a:prstGeom prst="rect">
            <a:avLst/>
          </a:prstGeom>
        </p:spPr>
      </p:pic>
      <p:pic>
        <p:nvPicPr>
          <p:cNvPr id="6" name="Picture 5"/>
          <p:cNvPicPr>
            <a:picLocks noChangeAspect="1"/>
          </p:cNvPicPr>
          <p:nvPr/>
        </p:nvPicPr>
        <p:blipFill>
          <a:blip r:embed="rId3"/>
          <a:stretch>
            <a:fillRect/>
          </a:stretch>
        </p:blipFill>
        <p:spPr>
          <a:xfrm>
            <a:off x="838200" y="2035175"/>
            <a:ext cx="5201316" cy="3768725"/>
          </a:xfrm>
          <a:prstGeom prst="rect">
            <a:avLst/>
          </a:prstGeom>
        </p:spPr>
      </p:pic>
    </p:spTree>
    <p:extLst>
      <p:ext uri="{BB962C8B-B14F-4D97-AF65-F5344CB8AC3E}">
        <p14:creationId xmlns:p14="http://schemas.microsoft.com/office/powerpoint/2010/main" val="2321399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Tavoitteet</a:t>
            </a:r>
          </a:p>
        </p:txBody>
      </p:sp>
      <p:sp>
        <p:nvSpPr>
          <p:cNvPr id="3" name="Sisällön paikkamerkki 2"/>
          <p:cNvSpPr>
            <a:spLocks noGrp="1"/>
          </p:cNvSpPr>
          <p:nvPr>
            <p:ph idx="1"/>
          </p:nvPr>
        </p:nvSpPr>
        <p:spPr/>
        <p:txBody>
          <a:bodyPr>
            <a:normAutofit/>
          </a:bodyPr>
          <a:lstStyle/>
          <a:p>
            <a:r>
              <a:rPr lang="fi-FI" dirty="0"/>
              <a:t>Opiskelija tietää, miten teollinen internet vaikuttaa teollisuusyrityksen liiketoimintaan sekä sen tuotteisiin ja </a:t>
            </a:r>
            <a:r>
              <a:rPr lang="fi-FI" dirty="0" smtClean="0"/>
              <a:t>palveluihin.</a:t>
            </a:r>
          </a:p>
          <a:p>
            <a:r>
              <a:rPr lang="fi-FI" dirty="0" smtClean="0"/>
              <a:t>Opiskelija </a:t>
            </a:r>
            <a:r>
              <a:rPr lang="fi-FI" dirty="0"/>
              <a:t>tuntee teollisen internetin sovelluksissa käytetyt teknologiat (teknologiapino) ja ymmärtää tyypillisen teollisen internetin sovelluksen </a:t>
            </a:r>
            <a:r>
              <a:rPr lang="fi-FI" dirty="0" smtClean="0"/>
              <a:t>arkkitehtuurin.</a:t>
            </a:r>
          </a:p>
          <a:p>
            <a:r>
              <a:rPr lang="fi-FI" dirty="0" smtClean="0"/>
              <a:t>Opiskelija </a:t>
            </a:r>
            <a:r>
              <a:rPr lang="fi-FI" dirty="0"/>
              <a:t>osaa määritellä käyttäjälle teollista internetiä hyödyntävän palvelun. </a:t>
            </a:r>
            <a:endParaRPr lang="fi-FI" dirty="0" smtClean="0"/>
          </a:p>
          <a:p>
            <a:r>
              <a:rPr lang="fi-FI" dirty="0"/>
              <a:t>Opiskelija ymmärtää, miten teollisuusyrityksen toimintaa voidaan tehostaa digitaalisen valmistuksen menetelmillä. Opiskelija tunnistaa digitaalisen valmistuksen työkalut.</a:t>
            </a:r>
          </a:p>
          <a:p>
            <a:endParaRPr lang="fi-FI" dirty="0"/>
          </a:p>
        </p:txBody>
      </p:sp>
    </p:spTree>
    <p:extLst>
      <p:ext uri="{BB962C8B-B14F-4D97-AF65-F5344CB8AC3E}">
        <p14:creationId xmlns:p14="http://schemas.microsoft.com/office/powerpoint/2010/main" val="1949986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SeAMKin</a:t>
            </a:r>
            <a:r>
              <a:rPr lang="en-US" dirty="0" smtClean="0"/>
              <a:t> </a:t>
            </a:r>
            <a:r>
              <a:rPr lang="en-US" dirty="0" err="1" smtClean="0"/>
              <a:t>teollisen</a:t>
            </a:r>
            <a:r>
              <a:rPr lang="en-US" dirty="0" smtClean="0"/>
              <a:t> </a:t>
            </a:r>
            <a:r>
              <a:rPr lang="en-US" dirty="0" err="1" smtClean="0"/>
              <a:t>internetin</a:t>
            </a:r>
            <a:r>
              <a:rPr lang="en-US" dirty="0" smtClean="0"/>
              <a:t> </a:t>
            </a:r>
            <a:r>
              <a:rPr lang="en-US" dirty="0" err="1" smtClean="0"/>
              <a:t>laboratorio</a:t>
            </a:r>
            <a:r>
              <a:rPr lang="en-US" dirty="0" smtClean="0"/>
              <a:t>, </a:t>
            </a:r>
            <a:r>
              <a:rPr lang="en-US" dirty="0" err="1" smtClean="0"/>
              <a:t>tuotantolinja</a:t>
            </a:r>
            <a:endParaRPr lang="en-US" dirty="0"/>
          </a:p>
        </p:txBody>
      </p:sp>
      <p:sp>
        <p:nvSpPr>
          <p:cNvPr id="3" name="Content Placeholder 2"/>
          <p:cNvSpPr>
            <a:spLocks noGrp="1"/>
          </p:cNvSpPr>
          <p:nvPr>
            <p:ph idx="1"/>
          </p:nvPr>
        </p:nvSpPr>
        <p:spPr>
          <a:xfrm>
            <a:off x="1981200" y="1600201"/>
            <a:ext cx="3178696" cy="4525963"/>
          </a:xfrm>
        </p:spPr>
        <p:txBody>
          <a:bodyPr/>
          <a:lstStyle/>
          <a:p>
            <a:r>
              <a:rPr lang="en-US" sz="2400"/>
              <a:t>The production line consists of the following components</a:t>
            </a:r>
          </a:p>
          <a:p>
            <a:pPr marL="457200" lvl="1" indent="0">
              <a:buNone/>
            </a:pPr>
            <a:r>
              <a:rPr lang="en-US" sz="2000"/>
              <a:t>1. Storage unit</a:t>
            </a:r>
          </a:p>
          <a:p>
            <a:pPr marL="457200" lvl="1" indent="0">
              <a:buNone/>
            </a:pPr>
            <a:r>
              <a:rPr lang="en-US" sz="2000"/>
              <a:t>2. Camera inspection</a:t>
            </a:r>
            <a:br>
              <a:rPr lang="en-US" sz="2000"/>
            </a:br>
            <a:r>
              <a:rPr lang="en-US" sz="2000"/>
              <a:t>    module</a:t>
            </a:r>
          </a:p>
          <a:p>
            <a:pPr marL="457200" lvl="1" indent="0">
              <a:buNone/>
            </a:pPr>
            <a:r>
              <a:rPr lang="en-US" sz="2000"/>
              <a:t>3. Drilling module</a:t>
            </a:r>
          </a:p>
          <a:p>
            <a:pPr marL="457200" lvl="1" indent="0">
              <a:buNone/>
            </a:pPr>
            <a:r>
              <a:rPr lang="en-US" sz="2000"/>
              <a:t>4. Bypass module</a:t>
            </a:r>
          </a:p>
          <a:p>
            <a:pPr marL="457200" lvl="1" indent="0">
              <a:buNone/>
            </a:pPr>
            <a:r>
              <a:rPr lang="en-US" sz="2000"/>
              <a:t>5. Robot assembly cell</a:t>
            </a:r>
          </a:p>
          <a:p>
            <a:endParaRPr lang="en-US" sz="2400"/>
          </a:p>
        </p:txBody>
      </p:sp>
      <p:pic>
        <p:nvPicPr>
          <p:cNvPr id="4" name="Picture 3"/>
          <p:cNvPicPr/>
          <p:nvPr/>
        </p:nvPicPr>
        <p:blipFill>
          <a:blip r:embed="rId2"/>
          <a:stretch>
            <a:fillRect/>
          </a:stretch>
        </p:blipFill>
        <p:spPr>
          <a:xfrm>
            <a:off x="5267206" y="1600200"/>
            <a:ext cx="4943595" cy="3351468"/>
          </a:xfrm>
          <a:prstGeom prst="rect">
            <a:avLst/>
          </a:prstGeom>
        </p:spPr>
      </p:pic>
      <p:sp>
        <p:nvSpPr>
          <p:cNvPr id="5" name="Rectangle 4"/>
          <p:cNvSpPr/>
          <p:nvPr/>
        </p:nvSpPr>
        <p:spPr>
          <a:xfrm>
            <a:off x="5591944" y="4005064"/>
            <a:ext cx="412292" cy="369332"/>
          </a:xfrm>
          <a:prstGeom prst="rect">
            <a:avLst/>
          </a:prstGeom>
        </p:spPr>
        <p:txBody>
          <a:bodyPr wrap="none">
            <a:spAutoFit/>
          </a:bodyPr>
          <a:lstStyle/>
          <a:p>
            <a:r>
              <a:rPr lang="en-US"/>
              <a:t>1. </a:t>
            </a:r>
          </a:p>
        </p:txBody>
      </p:sp>
      <p:sp>
        <p:nvSpPr>
          <p:cNvPr id="6" name="Rectangle 5"/>
          <p:cNvSpPr/>
          <p:nvPr/>
        </p:nvSpPr>
        <p:spPr>
          <a:xfrm>
            <a:off x="6850886" y="4374396"/>
            <a:ext cx="412292" cy="369332"/>
          </a:xfrm>
          <a:prstGeom prst="rect">
            <a:avLst/>
          </a:prstGeom>
        </p:spPr>
        <p:txBody>
          <a:bodyPr wrap="none">
            <a:spAutoFit/>
          </a:bodyPr>
          <a:lstStyle/>
          <a:p>
            <a:r>
              <a:rPr lang="en-US"/>
              <a:t>4. </a:t>
            </a:r>
          </a:p>
        </p:txBody>
      </p:sp>
      <p:sp>
        <p:nvSpPr>
          <p:cNvPr id="7" name="Rectangle 6"/>
          <p:cNvSpPr/>
          <p:nvPr/>
        </p:nvSpPr>
        <p:spPr>
          <a:xfrm>
            <a:off x="8126345" y="4653136"/>
            <a:ext cx="412292" cy="369332"/>
          </a:xfrm>
          <a:prstGeom prst="rect">
            <a:avLst/>
          </a:prstGeom>
        </p:spPr>
        <p:txBody>
          <a:bodyPr wrap="none">
            <a:spAutoFit/>
          </a:bodyPr>
          <a:lstStyle/>
          <a:p>
            <a:r>
              <a:rPr lang="en-US"/>
              <a:t>5. </a:t>
            </a:r>
          </a:p>
        </p:txBody>
      </p:sp>
      <p:sp>
        <p:nvSpPr>
          <p:cNvPr id="8" name="Rectangle 7"/>
          <p:cNvSpPr/>
          <p:nvPr/>
        </p:nvSpPr>
        <p:spPr>
          <a:xfrm>
            <a:off x="7176120" y="2132856"/>
            <a:ext cx="412292" cy="369332"/>
          </a:xfrm>
          <a:prstGeom prst="rect">
            <a:avLst/>
          </a:prstGeom>
        </p:spPr>
        <p:txBody>
          <a:bodyPr wrap="none">
            <a:spAutoFit/>
          </a:bodyPr>
          <a:lstStyle/>
          <a:p>
            <a:r>
              <a:rPr lang="en-US"/>
              <a:t>2. </a:t>
            </a:r>
          </a:p>
        </p:txBody>
      </p:sp>
      <p:sp>
        <p:nvSpPr>
          <p:cNvPr id="9" name="Rectangle 8"/>
          <p:cNvSpPr/>
          <p:nvPr/>
        </p:nvSpPr>
        <p:spPr>
          <a:xfrm>
            <a:off x="7532856" y="2457712"/>
            <a:ext cx="412292" cy="369332"/>
          </a:xfrm>
          <a:prstGeom prst="rect">
            <a:avLst/>
          </a:prstGeom>
        </p:spPr>
        <p:txBody>
          <a:bodyPr wrap="none">
            <a:spAutoFit/>
          </a:bodyPr>
          <a:lstStyle/>
          <a:p>
            <a:r>
              <a:rPr lang="en-US"/>
              <a:t>3. </a:t>
            </a:r>
          </a:p>
        </p:txBody>
      </p:sp>
      <p:sp>
        <p:nvSpPr>
          <p:cNvPr id="10" name="Rectangle 9"/>
          <p:cNvSpPr/>
          <p:nvPr/>
        </p:nvSpPr>
        <p:spPr>
          <a:xfrm>
            <a:off x="1895989" y="5609472"/>
            <a:ext cx="4834785" cy="369332"/>
          </a:xfrm>
          <a:prstGeom prst="rect">
            <a:avLst/>
          </a:prstGeom>
        </p:spPr>
        <p:txBody>
          <a:bodyPr wrap="none">
            <a:spAutoFit/>
          </a:bodyPr>
          <a:lstStyle/>
          <a:p>
            <a:r>
              <a:rPr lang="fi-FI" dirty="0">
                <a:hlinkClick r:id="rId3"/>
              </a:rPr>
              <a:t>https://www.youtube.com/watch?v=1rYYE3TibP8</a:t>
            </a:r>
            <a:endParaRPr lang="fi-FI" dirty="0"/>
          </a:p>
        </p:txBody>
      </p:sp>
    </p:spTree>
    <p:extLst>
      <p:ext uri="{BB962C8B-B14F-4D97-AF65-F5344CB8AC3E}">
        <p14:creationId xmlns:p14="http://schemas.microsoft.com/office/powerpoint/2010/main" val="15044153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49" y="-11267"/>
            <a:ext cx="12190501" cy="6880534"/>
          </a:xfrm>
          <a:prstGeom prst="rect">
            <a:avLst/>
          </a:prstGeom>
        </p:spPr>
      </p:pic>
      <p:sp>
        <p:nvSpPr>
          <p:cNvPr id="7" name="Rectangle 6"/>
          <p:cNvSpPr/>
          <p:nvPr/>
        </p:nvSpPr>
        <p:spPr>
          <a:xfrm>
            <a:off x="7357215" y="6274490"/>
            <a:ext cx="4834785" cy="369332"/>
          </a:xfrm>
          <a:prstGeom prst="rect">
            <a:avLst/>
          </a:prstGeom>
        </p:spPr>
        <p:txBody>
          <a:bodyPr wrap="none">
            <a:spAutoFit/>
          </a:bodyPr>
          <a:lstStyle/>
          <a:p>
            <a:r>
              <a:rPr lang="fi-FI" dirty="0">
                <a:hlinkClick r:id="rId3"/>
              </a:rPr>
              <a:t>https://www.youtube.com/watch?v=1rYYE3TibP8</a:t>
            </a:r>
            <a:endParaRPr lang="fi-FI" dirty="0"/>
          </a:p>
        </p:txBody>
      </p:sp>
    </p:spTree>
    <p:extLst>
      <p:ext uri="{BB962C8B-B14F-4D97-AF65-F5344CB8AC3E}">
        <p14:creationId xmlns:p14="http://schemas.microsoft.com/office/powerpoint/2010/main" val="36014404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smtClean="0"/>
              <a:t>Teollinen internet muuttaa yritysten toimintaa</a:t>
            </a:r>
            <a:endParaRPr lang="fi-FI" dirty="0"/>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2887446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Teollinen internet, miksi vasta nyt?</a:t>
            </a:r>
            <a:endParaRPr lang="fi-FI" dirty="0"/>
          </a:p>
        </p:txBody>
      </p:sp>
      <p:sp>
        <p:nvSpPr>
          <p:cNvPr id="3" name="Content Placeholder 2"/>
          <p:cNvSpPr>
            <a:spLocks noGrp="1"/>
          </p:cNvSpPr>
          <p:nvPr>
            <p:ph idx="1"/>
          </p:nvPr>
        </p:nvSpPr>
        <p:spPr/>
        <p:txBody>
          <a:bodyPr>
            <a:normAutofit fontScale="92500" lnSpcReduction="10000"/>
          </a:bodyPr>
          <a:lstStyle/>
          <a:p>
            <a:r>
              <a:rPr lang="fi-FI" dirty="0" smtClean="0"/>
              <a:t>Vaikka monet teollisen internetin teknologiat ja periaatteet ovat olleet käytössä jo 10-15 vuotta, teollinen internet on tullut ajankohtaiseksi vasta 2010-luvun puolivälissä</a:t>
            </a:r>
          </a:p>
          <a:p>
            <a:r>
              <a:rPr lang="fi-FI" dirty="0" smtClean="0"/>
              <a:t>Teollinen internet on nyt ajankohtainen asia, sillä monet teknologiat ovat kypsyneet riittävälle tasolle samanaikaisesti</a:t>
            </a:r>
          </a:p>
          <a:p>
            <a:pPr lvl="1"/>
            <a:r>
              <a:rPr lang="fi-FI" dirty="0" smtClean="0"/>
              <a:t>Anturien hinnat ovat pudonneet. Niiden virrankulutus ja koko on pienentynyt ja samaan aikaan suorituskyky on kasvanut</a:t>
            </a:r>
          </a:p>
          <a:p>
            <a:pPr lvl="1"/>
            <a:r>
              <a:rPr lang="fi-FI" dirty="0" smtClean="0"/>
              <a:t>Internet on saatavilla lähes kaikkialla hyvin edullisesti ja luotettavasti</a:t>
            </a:r>
          </a:p>
          <a:p>
            <a:pPr lvl="1"/>
            <a:r>
              <a:rPr lang="fi-FI" dirty="0" smtClean="0"/>
              <a:t>Pilvipalvelut, </a:t>
            </a:r>
            <a:r>
              <a:rPr lang="fi-FI" dirty="0" err="1" smtClean="0"/>
              <a:t>big</a:t>
            </a:r>
            <a:r>
              <a:rPr lang="fi-FI" dirty="0" smtClean="0"/>
              <a:t> data, analytiikan kehitys</a:t>
            </a:r>
          </a:p>
          <a:p>
            <a:pPr lvl="1"/>
            <a:r>
              <a:rPr lang="fi-FI" dirty="0" err="1" smtClean="0"/>
              <a:t>Kuluttajistuminen</a:t>
            </a:r>
            <a:r>
              <a:rPr lang="fi-FI" dirty="0" smtClean="0"/>
              <a:t> teollisuudessa (helppokäyttöisyys, edullisuus)</a:t>
            </a:r>
          </a:p>
          <a:p>
            <a:pPr lvl="1"/>
            <a:r>
              <a:rPr lang="fi-FI" dirty="0" smtClean="0"/>
              <a:t>Ketteryyden vaatimus liiketoiminnassa</a:t>
            </a:r>
          </a:p>
          <a:p>
            <a:pPr lvl="1"/>
            <a:r>
              <a:rPr lang="fi-FI" dirty="0" smtClean="0"/>
              <a:t>Avoimen lähdekoodin periaatteiden leviäminen (myös suuret tietotekniikkayritykset kuten Microsoft, Google, Apple ja Amazon ovat nykyään mukana)</a:t>
            </a:r>
            <a:endParaRPr lang="fi-FI" dirty="0"/>
          </a:p>
        </p:txBody>
      </p:sp>
    </p:spTree>
    <p:extLst>
      <p:ext uri="{BB962C8B-B14F-4D97-AF65-F5344CB8AC3E}">
        <p14:creationId xmlns:p14="http://schemas.microsoft.com/office/powerpoint/2010/main" val="172051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Yritysten arvoketju muuttuu</a:t>
            </a:r>
            <a:endParaRPr lang="fi-FI" dirty="0"/>
          </a:p>
        </p:txBody>
      </p:sp>
      <p:sp>
        <p:nvSpPr>
          <p:cNvPr id="3" name="Content Placeholder 2"/>
          <p:cNvSpPr>
            <a:spLocks noGrp="1"/>
          </p:cNvSpPr>
          <p:nvPr>
            <p:ph idx="1"/>
          </p:nvPr>
        </p:nvSpPr>
        <p:spPr/>
        <p:txBody>
          <a:bodyPr>
            <a:normAutofit fontScale="92500"/>
          </a:bodyPr>
          <a:lstStyle/>
          <a:p>
            <a:r>
              <a:rPr lang="fi-FI" dirty="0"/>
              <a:t>Uuden sukupolven älykkäät tuotteet eivät sisällä pelkästään elektroniikkaa </a:t>
            </a:r>
            <a:r>
              <a:rPr lang="fi-FI" dirty="0" smtClean="0"/>
              <a:t>ja mekaniikkaa</a:t>
            </a:r>
            <a:r>
              <a:rPr lang="fi-FI" dirty="0"/>
              <a:t>, vaan ne integroituvat myös digitaalisiin palveluihin internetin </a:t>
            </a:r>
            <a:r>
              <a:rPr lang="fi-FI" dirty="0" smtClean="0"/>
              <a:t>kautta. Tällöin </a:t>
            </a:r>
            <a:r>
              <a:rPr lang="fi-FI" dirty="0"/>
              <a:t>niiden hyöty ja kyky palvella kasvavat, koska ne voivat verkottua </a:t>
            </a:r>
            <a:r>
              <a:rPr lang="fi-FI" dirty="0" smtClean="0"/>
              <a:t>toisten laitteiden </a:t>
            </a:r>
            <a:r>
              <a:rPr lang="fi-FI" dirty="0"/>
              <a:t>ja järjestelmien </a:t>
            </a:r>
            <a:r>
              <a:rPr lang="fi-FI" dirty="0" smtClean="0"/>
              <a:t>kanssa.</a:t>
            </a:r>
          </a:p>
          <a:p>
            <a:r>
              <a:rPr lang="fi-FI" dirty="0" smtClean="0"/>
              <a:t>Esimerkiksi </a:t>
            </a:r>
            <a:r>
              <a:rPr lang="fi-FI" dirty="0"/>
              <a:t>Kempin hitsauskoneet </a:t>
            </a:r>
            <a:r>
              <a:rPr lang="fi-FI" dirty="0" smtClean="0"/>
              <a:t>lähettävät verkon </a:t>
            </a:r>
            <a:r>
              <a:rPr lang="fi-FI" dirty="0"/>
              <a:t>kautta tietoa hitsaustapahtumasta, jolloin dokumentaatio voidaan </a:t>
            </a:r>
            <a:r>
              <a:rPr lang="fi-FI" dirty="0" smtClean="0"/>
              <a:t>luoda automaattisesti</a:t>
            </a:r>
            <a:r>
              <a:rPr lang="fi-FI" dirty="0"/>
              <a:t>. Wärtsilän dieselmoottoreista voidaan lähettää </a:t>
            </a:r>
            <a:r>
              <a:rPr lang="fi-FI" dirty="0" smtClean="0"/>
              <a:t>diagnostiikkatietoa palvelimelle </a:t>
            </a:r>
            <a:r>
              <a:rPr lang="fi-FI" dirty="0"/>
              <a:t>analysoitavaksi, mikä mahdollistaa uusia sovelluksia </a:t>
            </a:r>
            <a:r>
              <a:rPr lang="fi-FI" dirty="0" smtClean="0"/>
              <a:t>moottorien kunnossapidossa.</a:t>
            </a:r>
          </a:p>
          <a:p>
            <a:r>
              <a:rPr lang="fi-FI" dirty="0" smtClean="0"/>
              <a:t>Tällaisten </a:t>
            </a:r>
            <a:r>
              <a:rPr lang="fi-FI" dirty="0"/>
              <a:t>älykkäiden verkottuneiden tuotteiden </a:t>
            </a:r>
            <a:r>
              <a:rPr lang="fi-FI" dirty="0" smtClean="0"/>
              <a:t>kehittäminen vaatii </a:t>
            </a:r>
            <a:r>
              <a:rPr lang="fi-FI" dirty="0"/>
              <a:t>monissa yrityksissä uutta osaamista.</a:t>
            </a:r>
          </a:p>
        </p:txBody>
      </p:sp>
    </p:spTree>
    <p:extLst>
      <p:ext uri="{BB962C8B-B14F-4D97-AF65-F5344CB8AC3E}">
        <p14:creationId xmlns:p14="http://schemas.microsoft.com/office/powerpoint/2010/main" val="4052489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Yritysten arvoketju muuttuu</a:t>
            </a:r>
          </a:p>
        </p:txBody>
      </p:sp>
      <p:sp>
        <p:nvSpPr>
          <p:cNvPr id="3" name="Content Placeholder 2"/>
          <p:cNvSpPr>
            <a:spLocks noGrp="1"/>
          </p:cNvSpPr>
          <p:nvPr>
            <p:ph idx="1"/>
          </p:nvPr>
        </p:nvSpPr>
        <p:spPr/>
        <p:txBody>
          <a:bodyPr>
            <a:normAutofit/>
          </a:bodyPr>
          <a:lstStyle/>
          <a:p>
            <a:r>
              <a:rPr lang="fi-FI" dirty="0"/>
              <a:t>Ä</a:t>
            </a:r>
            <a:r>
              <a:rPr lang="fi-FI" dirty="0" smtClean="0"/>
              <a:t>lykkäät </a:t>
            </a:r>
            <a:r>
              <a:rPr lang="fi-FI" dirty="0"/>
              <a:t>verkottuneet tuotteet </a:t>
            </a:r>
            <a:r>
              <a:rPr lang="fi-FI" dirty="0" smtClean="0"/>
              <a:t>muuttavat yritysten </a:t>
            </a:r>
            <a:r>
              <a:rPr lang="fi-FI" dirty="0"/>
              <a:t>kilpailuasemaa. Nämä tuotteet sisältävät uudenlaista </a:t>
            </a:r>
            <a:r>
              <a:rPr lang="fi-FI" dirty="0" smtClean="0"/>
              <a:t>toiminnallisuutta, ovat </a:t>
            </a:r>
            <a:r>
              <a:rPr lang="fi-FI" dirty="0"/>
              <a:t>luotettavampia ja ylittävät perinteisiä tuotteiden raja-aitoja. </a:t>
            </a:r>
            <a:r>
              <a:rPr lang="fi-FI" dirty="0" smtClean="0"/>
              <a:t>Muutos näkyy </a:t>
            </a:r>
            <a:r>
              <a:rPr lang="fi-FI" dirty="0"/>
              <a:t>myös tuotteiden </a:t>
            </a:r>
            <a:r>
              <a:rPr lang="fi-FI" dirty="0" smtClean="0"/>
              <a:t>arvoketjuissa.</a:t>
            </a:r>
          </a:p>
          <a:p>
            <a:r>
              <a:rPr lang="fi-FI" dirty="0" smtClean="0"/>
              <a:t>Älykkäiden </a:t>
            </a:r>
            <a:r>
              <a:rPr lang="fi-FI" dirty="0"/>
              <a:t>verkottuneiden </a:t>
            </a:r>
            <a:r>
              <a:rPr lang="fi-FI" dirty="0" smtClean="0"/>
              <a:t>tuotteiden arvosta </a:t>
            </a:r>
            <a:r>
              <a:rPr lang="fi-FI" dirty="0"/>
              <a:t>entistä suurempi osuus muodostuu ohjelmistoista ja tuotteisiin </a:t>
            </a:r>
            <a:r>
              <a:rPr lang="fi-FI" dirty="0" smtClean="0"/>
              <a:t>liitetyistä digitaalisista </a:t>
            </a:r>
            <a:r>
              <a:rPr lang="fi-FI" dirty="0"/>
              <a:t>palveluista</a:t>
            </a:r>
            <a:r>
              <a:rPr lang="fi-FI" dirty="0" smtClean="0"/>
              <a:t>.</a:t>
            </a:r>
            <a:r>
              <a:rPr lang="fi-FI" dirty="0"/>
              <a:t> </a:t>
            </a:r>
            <a:r>
              <a:rPr lang="fi-FI" dirty="0" smtClean="0"/>
              <a:t>Tästä seuraa myös, että ketjuun kuuluvien yritysten yhdessä ja erikseen luoma arvo tulee muuttumaan.</a:t>
            </a:r>
          </a:p>
          <a:p>
            <a:r>
              <a:rPr lang="fi-FI" dirty="0" smtClean="0"/>
              <a:t>Teollinen internet tuhoaa vanhoja liiketoimintamalleja ja synnyttää uusia. Myös toimialojen väliset rajat muuttuvat.</a:t>
            </a:r>
          </a:p>
        </p:txBody>
      </p:sp>
    </p:spTree>
    <p:extLst>
      <p:ext uri="{BB962C8B-B14F-4D97-AF65-F5344CB8AC3E}">
        <p14:creationId xmlns:p14="http://schemas.microsoft.com/office/powerpoint/2010/main" val="2861004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Yritysten arvoketju muuttuu</a:t>
            </a:r>
          </a:p>
        </p:txBody>
      </p:sp>
      <p:sp>
        <p:nvSpPr>
          <p:cNvPr id="3" name="Content Placeholder 2"/>
          <p:cNvSpPr>
            <a:spLocks noGrp="1"/>
          </p:cNvSpPr>
          <p:nvPr>
            <p:ph idx="1"/>
          </p:nvPr>
        </p:nvSpPr>
        <p:spPr/>
        <p:txBody>
          <a:bodyPr>
            <a:normAutofit lnSpcReduction="10000"/>
          </a:bodyPr>
          <a:lstStyle/>
          <a:p>
            <a:r>
              <a:rPr lang="fi-FI" dirty="0"/>
              <a:t>T</a:t>
            </a:r>
            <a:r>
              <a:rPr lang="fi-FI" dirty="0" smtClean="0"/>
              <a:t>eollisuuden rooli muuttuu. Muutos näkyy sekä tuotteen valmistuksessa että lopputuotteissa, kun molemmat on kytketty internetiin</a:t>
            </a:r>
          </a:p>
          <a:p>
            <a:r>
              <a:rPr lang="fi-FI" dirty="0" smtClean="0"/>
              <a:t>Tuotannon laitteista ja lopputuotteista tulee älykkäitä. Ne osaavat optimoida oman toimintansa ja kykenevät kommunikoimaan muiden laitteiden ja järjestelmien kanssa.</a:t>
            </a:r>
          </a:p>
          <a:p>
            <a:r>
              <a:rPr lang="fi-FI" dirty="0" smtClean="0"/>
              <a:t>Laitteet lähettävät tietoja itsestään pilvipalveluihin, jossa analytiikalla ja koneoppimisella tuotetaan uutta tietoa yrityksen liiketoiminnalle. Uusi tieto mahdollistaa uudenlaisia palveluita.</a:t>
            </a:r>
          </a:p>
          <a:p>
            <a:r>
              <a:rPr lang="fi-FI" dirty="0" smtClean="0"/>
              <a:t>Tavoitteena on, että älykkäät laitteet yhdistyvät yrityksen liiketoiminnan tietojärjestelmiin ja koko liiketoimintaprosessiin</a:t>
            </a:r>
            <a:endParaRPr lang="fi-FI" dirty="0"/>
          </a:p>
        </p:txBody>
      </p:sp>
    </p:spTree>
    <p:extLst>
      <p:ext uri="{BB962C8B-B14F-4D97-AF65-F5344CB8AC3E}">
        <p14:creationId xmlns:p14="http://schemas.microsoft.com/office/powerpoint/2010/main" val="740624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Tarvitaan uutta osaamista</a:t>
            </a:r>
            <a:endParaRPr lang="fi-FI" dirty="0"/>
          </a:p>
        </p:txBody>
      </p:sp>
      <p:sp>
        <p:nvSpPr>
          <p:cNvPr id="3" name="Content Placeholder 2"/>
          <p:cNvSpPr>
            <a:spLocks noGrp="1"/>
          </p:cNvSpPr>
          <p:nvPr>
            <p:ph idx="1"/>
          </p:nvPr>
        </p:nvSpPr>
        <p:spPr/>
        <p:txBody>
          <a:bodyPr>
            <a:normAutofit/>
          </a:bodyPr>
          <a:lstStyle/>
          <a:p>
            <a:r>
              <a:rPr lang="fi-FI" sz="2400" dirty="0"/>
              <a:t>Koneenrakennusteollisuuden tuotteet ovat hyvä </a:t>
            </a:r>
            <a:r>
              <a:rPr lang="fi-FI" sz="2400" dirty="0" smtClean="0"/>
              <a:t>esimerkki, jossa </a:t>
            </a:r>
            <a:r>
              <a:rPr lang="fi-FI" sz="2400" dirty="0"/>
              <a:t>teollista internetiä hyödyntämällä voidaan saada etua kilpailijoihin </a:t>
            </a:r>
            <a:r>
              <a:rPr lang="fi-FI" sz="2400" dirty="0" smtClean="0"/>
              <a:t>nähden.</a:t>
            </a:r>
          </a:p>
          <a:p>
            <a:r>
              <a:rPr lang="fi-FI" sz="2400" dirty="0" smtClean="0"/>
              <a:t>Tämän </a:t>
            </a:r>
            <a:r>
              <a:rPr lang="fi-FI" sz="2400" dirty="0"/>
              <a:t>mahdollisuuden hyödyntäminen vaatii kuitenkin monissa </a:t>
            </a:r>
            <a:r>
              <a:rPr lang="fi-FI" sz="2400" dirty="0" smtClean="0"/>
              <a:t>yrityksissä uudenlaista osaamista.</a:t>
            </a:r>
          </a:p>
          <a:p>
            <a:r>
              <a:rPr lang="fi-FI" sz="2400" dirty="0" smtClean="0"/>
              <a:t>Tietotekniikka-alalla </a:t>
            </a:r>
            <a:r>
              <a:rPr lang="fi-FI" sz="2400" dirty="0"/>
              <a:t>tarvitaan enemmän </a:t>
            </a:r>
            <a:r>
              <a:rPr lang="fi-FI" sz="2400" dirty="0" smtClean="0"/>
              <a:t>ohjelmistosuunnittelijoita, jotka </a:t>
            </a:r>
            <a:r>
              <a:rPr lang="fi-FI" sz="2400" dirty="0"/>
              <a:t>tuntevat automaatiojärjestelmiä ja ymmärtävät teollisuuden </a:t>
            </a:r>
            <a:r>
              <a:rPr lang="fi-FI" sz="2400" dirty="0" smtClean="0"/>
              <a:t>prosesseja. Toisaalta </a:t>
            </a:r>
            <a:r>
              <a:rPr lang="fi-FI" sz="2400" dirty="0"/>
              <a:t>myös teollisuusyrityksissä tarvitaan enemmän automaatio- </a:t>
            </a:r>
            <a:r>
              <a:rPr lang="fi-FI" sz="2400" dirty="0" smtClean="0"/>
              <a:t>tai mekaniikkasuunnittelijoita</a:t>
            </a:r>
            <a:r>
              <a:rPr lang="fi-FI" sz="2400" dirty="0"/>
              <a:t>, jotka ovat perehtyneet </a:t>
            </a:r>
            <a:r>
              <a:rPr lang="fi-FI" sz="2400" dirty="0" smtClean="0"/>
              <a:t>tietotekniikkaan</a:t>
            </a:r>
          </a:p>
          <a:p>
            <a:r>
              <a:rPr lang="fi-FI" sz="2400" dirty="0" smtClean="0"/>
              <a:t>Muutos koskettaa tuotekehityksen ja tuotannon lisäksi myös kunnossapitoa, myyntiä ja asiakaspalvelua. Heidän on nähtävä työssään teollisen internetin tuomat mahdollisuudet.</a:t>
            </a:r>
            <a:endParaRPr lang="fi-FI" sz="2400" dirty="0"/>
          </a:p>
        </p:txBody>
      </p:sp>
    </p:spTree>
    <p:extLst>
      <p:ext uri="{BB962C8B-B14F-4D97-AF65-F5344CB8AC3E}">
        <p14:creationId xmlns:p14="http://schemas.microsoft.com/office/powerpoint/2010/main" val="2052674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Datan hyödyntäminen</a:t>
            </a:r>
            <a:endParaRPr lang="fi-FI" dirty="0"/>
          </a:p>
        </p:txBody>
      </p:sp>
      <p:sp>
        <p:nvSpPr>
          <p:cNvPr id="3" name="Content Placeholder 2"/>
          <p:cNvSpPr>
            <a:spLocks noGrp="1"/>
          </p:cNvSpPr>
          <p:nvPr>
            <p:ph idx="1"/>
          </p:nvPr>
        </p:nvSpPr>
        <p:spPr/>
        <p:txBody>
          <a:bodyPr/>
          <a:lstStyle/>
          <a:p>
            <a:r>
              <a:rPr lang="fi-FI" dirty="0" smtClean="0"/>
              <a:t>Dataa on kerätty teollisuusautomaatiossa ja kunnossapidossa jo pitkään (myös etänä). Teollisen internetin myötä suhde dataan kuitenkin muuttuu</a:t>
            </a:r>
          </a:p>
          <a:p>
            <a:r>
              <a:rPr lang="fi-FI" dirty="0" smtClean="0"/>
              <a:t>Teollisessa internetissä kerätystä datasta tuotetaan analysoinnin kautta uutta tietoa.</a:t>
            </a:r>
          </a:p>
          <a:p>
            <a:r>
              <a:rPr lang="fi-FI" dirty="0" smtClean="0"/>
              <a:t>Pyrkimyksenä on jalostaa datasta liiketoimintahyötyä. Tämä tarkoittaa esimerkiksi huoltokäyntien vähentämistä, kuljetusten optimointia ja uusien palveluiden luomista. </a:t>
            </a:r>
            <a:endParaRPr lang="fi-FI" dirty="0"/>
          </a:p>
        </p:txBody>
      </p:sp>
    </p:spTree>
    <p:extLst>
      <p:ext uri="{BB962C8B-B14F-4D97-AF65-F5344CB8AC3E}">
        <p14:creationId xmlns:p14="http://schemas.microsoft.com/office/powerpoint/2010/main" val="836673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Teollisuusautomaatio ja IT</a:t>
            </a:r>
            <a:endParaRPr lang="fi-FI" dirty="0"/>
          </a:p>
        </p:txBody>
      </p:sp>
      <p:sp>
        <p:nvSpPr>
          <p:cNvPr id="3" name="Content Placeholder 2"/>
          <p:cNvSpPr>
            <a:spLocks noGrp="1"/>
          </p:cNvSpPr>
          <p:nvPr>
            <p:ph idx="1"/>
          </p:nvPr>
        </p:nvSpPr>
        <p:spPr/>
        <p:txBody>
          <a:bodyPr>
            <a:normAutofit fontScale="92500" lnSpcReduction="10000"/>
          </a:bodyPr>
          <a:lstStyle/>
          <a:p>
            <a:r>
              <a:rPr lang="fi-FI" dirty="0" smtClean="0"/>
              <a:t>Teollisuusautomaatio ja IT ovat aloina hyvin erilaisia.</a:t>
            </a:r>
          </a:p>
          <a:p>
            <a:r>
              <a:rPr lang="fi-FI" dirty="0" smtClean="0"/>
              <a:t>Teollisuusautomaatiossa täytyy pyrkiä luonnollisesti hyvin suureen luotettavuuteen. Tällöin käytetyn teknologian tulee olla hyvin koeteltua. Tuotantolaitteiden elinkaaret ovat myös pitkiä. Standardit ovat usein valmistajakohtaisia. Suunnittelu perustuu vesiputousmalliin</a:t>
            </a:r>
          </a:p>
          <a:p>
            <a:r>
              <a:rPr lang="fi-FI" dirty="0" smtClean="0"/>
              <a:t>IT:ssä taas joudutaan käyttämään uutta nopeasti vanhenevaa teknologiaa. Elinkaaret ovat lyhyitä ja julkaisut ovat nopeita. Järjestelmät ovat epävakaita. Suunnittelussa käytetään ketteriä malleja. Standardit ovat avoimia.</a:t>
            </a:r>
          </a:p>
          <a:p>
            <a:r>
              <a:rPr lang="fi-FI" dirty="0" smtClean="0"/>
              <a:t>Teollisessa internetissä näiden kahden erilaisen maailman on löydettävä toisensa.</a:t>
            </a:r>
            <a:endParaRPr lang="fi-FI" dirty="0"/>
          </a:p>
        </p:txBody>
      </p:sp>
    </p:spTree>
    <p:extLst>
      <p:ext uri="{BB962C8B-B14F-4D97-AF65-F5344CB8AC3E}">
        <p14:creationId xmlns:p14="http://schemas.microsoft.com/office/powerpoint/2010/main" val="5086834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Sisältö</a:t>
            </a:r>
          </a:p>
        </p:txBody>
      </p:sp>
      <p:sp>
        <p:nvSpPr>
          <p:cNvPr id="3" name="Sisällön paikkamerkki 2"/>
          <p:cNvSpPr>
            <a:spLocks noGrp="1"/>
          </p:cNvSpPr>
          <p:nvPr>
            <p:ph idx="1"/>
          </p:nvPr>
        </p:nvSpPr>
        <p:spPr/>
        <p:txBody>
          <a:bodyPr>
            <a:normAutofit/>
          </a:bodyPr>
          <a:lstStyle/>
          <a:p>
            <a:r>
              <a:rPr lang="fi-FI" dirty="0" smtClean="0"/>
              <a:t>Teollisen </a:t>
            </a:r>
            <a:r>
              <a:rPr lang="fi-FI" dirty="0"/>
              <a:t>internetin </a:t>
            </a:r>
            <a:r>
              <a:rPr lang="fi-FI" dirty="0" smtClean="0"/>
              <a:t>perusteet</a:t>
            </a:r>
          </a:p>
          <a:p>
            <a:r>
              <a:rPr lang="fi-FI" dirty="0" smtClean="0"/>
              <a:t>Teollisen </a:t>
            </a:r>
            <a:r>
              <a:rPr lang="fi-FI" dirty="0"/>
              <a:t>internetin </a:t>
            </a:r>
            <a:r>
              <a:rPr lang="fi-FI" dirty="0" smtClean="0"/>
              <a:t>teknologiat (teknologiapino)</a:t>
            </a:r>
          </a:p>
          <a:p>
            <a:r>
              <a:rPr lang="fi-FI" dirty="0" smtClean="0"/>
              <a:t>Datan </a:t>
            </a:r>
            <a:r>
              <a:rPr lang="fi-FI" dirty="0"/>
              <a:t>mallintaminen ja järjestelmien </a:t>
            </a:r>
            <a:r>
              <a:rPr lang="fi-FI" dirty="0" smtClean="0"/>
              <a:t>integraatio (ERP, MES)</a:t>
            </a:r>
          </a:p>
          <a:p>
            <a:r>
              <a:rPr lang="fi-FI" dirty="0" smtClean="0"/>
              <a:t>Pilvipalvelut </a:t>
            </a:r>
            <a:r>
              <a:rPr lang="fi-FI" dirty="0"/>
              <a:t>ja </a:t>
            </a:r>
            <a:r>
              <a:rPr lang="fi-FI" dirty="0" err="1" smtClean="0"/>
              <a:t>IoT</a:t>
            </a:r>
            <a:r>
              <a:rPr lang="fi-FI" dirty="0" smtClean="0"/>
              <a:t>-alustat</a:t>
            </a:r>
          </a:p>
          <a:p>
            <a:r>
              <a:rPr lang="fi-FI" dirty="0" smtClean="0"/>
              <a:t>Teollisen </a:t>
            </a:r>
            <a:r>
              <a:rPr lang="fi-FI" dirty="0"/>
              <a:t>internetin sovellukset ja </a:t>
            </a:r>
            <a:r>
              <a:rPr lang="fi-FI" dirty="0" smtClean="0"/>
              <a:t>liiketoiminta</a:t>
            </a:r>
          </a:p>
          <a:p>
            <a:r>
              <a:rPr lang="fi-FI" dirty="0" smtClean="0"/>
              <a:t>Digitaalinen valmistus</a:t>
            </a:r>
          </a:p>
          <a:p>
            <a:r>
              <a:rPr lang="fi-FI" dirty="0" smtClean="0"/>
              <a:t>Teollinen internet kunnossapidon sovelluksissa</a:t>
            </a:r>
            <a:endParaRPr lang="fi-FI" dirty="0"/>
          </a:p>
        </p:txBody>
      </p:sp>
    </p:spTree>
    <p:extLst>
      <p:ext uri="{BB962C8B-B14F-4D97-AF65-F5344CB8AC3E}">
        <p14:creationId xmlns:p14="http://schemas.microsoft.com/office/powerpoint/2010/main" val="7616764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Teollisen internetin soveltaminen</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3159251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Teollinen internet – kaksi näkökulmaa</a:t>
            </a:r>
            <a:endParaRPr lang="fi-FI" dirty="0"/>
          </a:p>
        </p:txBody>
      </p:sp>
      <p:sp>
        <p:nvSpPr>
          <p:cNvPr id="3" name="Content Placeholder 2"/>
          <p:cNvSpPr>
            <a:spLocks noGrp="1"/>
          </p:cNvSpPr>
          <p:nvPr>
            <p:ph idx="1"/>
          </p:nvPr>
        </p:nvSpPr>
        <p:spPr/>
        <p:txBody>
          <a:bodyPr/>
          <a:lstStyle/>
          <a:p>
            <a:r>
              <a:rPr lang="fi-FI" dirty="0" smtClean="0"/>
              <a:t>Teollisen internetin soveltaminen teollisessa tuotannossa</a:t>
            </a:r>
          </a:p>
          <a:p>
            <a:endParaRPr lang="fi-FI" dirty="0"/>
          </a:p>
          <a:p>
            <a:r>
              <a:rPr lang="fi-FI" dirty="0" smtClean="0"/>
              <a:t>Teollisen internetin soveltaminen teollisuuden tuotteissa</a:t>
            </a:r>
            <a:endParaRPr lang="fi-FI" dirty="0"/>
          </a:p>
        </p:txBody>
      </p:sp>
    </p:spTree>
    <p:extLst>
      <p:ext uri="{BB962C8B-B14F-4D97-AF65-F5344CB8AC3E}">
        <p14:creationId xmlns:p14="http://schemas.microsoft.com/office/powerpoint/2010/main" val="1296377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soveltaminen, etävalvonta</a:t>
            </a:r>
          </a:p>
        </p:txBody>
      </p:sp>
      <p:sp>
        <p:nvSpPr>
          <p:cNvPr id="3" name="Sisällön paikkamerkki 2"/>
          <p:cNvSpPr>
            <a:spLocks noGrp="1"/>
          </p:cNvSpPr>
          <p:nvPr>
            <p:ph idx="1"/>
          </p:nvPr>
        </p:nvSpPr>
        <p:spPr/>
        <p:txBody>
          <a:bodyPr>
            <a:normAutofit fontScale="92500" lnSpcReduction="20000"/>
          </a:bodyPr>
          <a:lstStyle/>
          <a:p>
            <a:r>
              <a:rPr lang="fi-FI"/>
              <a:t>Teollista internetiä voidaan hyödyntää muun muassa tuotantolaitteiden suorituskyvyn mittaa­misessa ja niiden etävalvonnassa sekä ennakoivassa kunnossapidossa.</a:t>
            </a:r>
          </a:p>
          <a:p>
            <a:r>
              <a:rPr lang="fi-FI"/>
              <a:t>Laitteiden </a:t>
            </a:r>
            <a:r>
              <a:rPr lang="fi-FI" b="1"/>
              <a:t>etävalvonta</a:t>
            </a:r>
            <a:r>
              <a:rPr lang="fi-FI"/>
              <a:t> internetin välityksellä ei ole uusi asia, mutta teollisen internetin teknologiat kuten pilvipalvelut ja data-analytiikka avaavat täysin uusia mahdollisuuksia.</a:t>
            </a:r>
          </a:p>
          <a:p>
            <a:r>
              <a:rPr lang="fi-FI"/>
              <a:t>Etävalvonnassa laitteissa olevilta antureilta kerätään dataa pilvipalveluun tallennettavaksi. </a:t>
            </a:r>
          </a:p>
          <a:p>
            <a:r>
              <a:rPr lang="fi-FI"/>
              <a:t>Yritys voi seurata tämän datan avulla hallitsemiensa tai valmistamiensa laitteiden tilaa riippumatta siitä, mikä on näiden laitteiden fyysinen sijainti.</a:t>
            </a:r>
          </a:p>
          <a:p>
            <a:r>
              <a:rPr lang="fi-FI"/>
              <a:t>Etävalvonnan avulla voidaan seurata esimerkiksi tuotantolaitteiden kuntoa ja suorituskykyä.</a:t>
            </a:r>
          </a:p>
          <a:p>
            <a:endParaRPr lang="fi-FI"/>
          </a:p>
          <a:p>
            <a:endParaRPr lang="fi-FI"/>
          </a:p>
        </p:txBody>
      </p:sp>
    </p:spTree>
    <p:extLst>
      <p:ext uri="{BB962C8B-B14F-4D97-AF65-F5344CB8AC3E}">
        <p14:creationId xmlns:p14="http://schemas.microsoft.com/office/powerpoint/2010/main" val="883984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Etävalvonta, etähallinta, etäoptimointi</a:t>
            </a:r>
          </a:p>
        </p:txBody>
      </p:sp>
      <p:sp>
        <p:nvSpPr>
          <p:cNvPr id="3" name="Sisällön paikkamerkki 2"/>
          <p:cNvSpPr>
            <a:spLocks noGrp="1"/>
          </p:cNvSpPr>
          <p:nvPr>
            <p:ph idx="1"/>
          </p:nvPr>
        </p:nvSpPr>
        <p:spPr/>
        <p:txBody>
          <a:bodyPr>
            <a:normAutofit fontScale="92500" lnSpcReduction="20000"/>
          </a:bodyPr>
          <a:lstStyle/>
          <a:p>
            <a:r>
              <a:rPr lang="fi-FI"/>
              <a:t>Etävalvonnasta voidaan edetä </a:t>
            </a:r>
            <a:r>
              <a:rPr lang="fi-FI" b="1"/>
              <a:t>etähallintaan</a:t>
            </a:r>
            <a:r>
              <a:rPr lang="fi-FI"/>
              <a:t>, jolloin laitetta tai prosessia voidaan myös ohjata etäältä. Myös laitteiden ohjelmistopäivitykset voidaan tehdä etänä.</a:t>
            </a:r>
          </a:p>
          <a:p>
            <a:r>
              <a:rPr lang="fi-FI"/>
              <a:t>Usein puhutaan myös </a:t>
            </a:r>
            <a:r>
              <a:rPr lang="fi-FI" b="1"/>
              <a:t>etäoptimoinnista</a:t>
            </a:r>
            <a:r>
              <a:rPr lang="fi-FI"/>
              <a:t>, jolloin laitteiden tai prosessien asetuksia muutetaan datan analysoinnin tulosten perusteella.</a:t>
            </a:r>
          </a:p>
          <a:p>
            <a:r>
              <a:rPr lang="fi-FI"/>
              <a:t>Etäoptimoinnissa datan analysointi voi paljastaa kapeikkoja tuotantoprosessissa tai epäoptimaalisia säätöjä koneissa.</a:t>
            </a:r>
          </a:p>
          <a:p>
            <a:r>
              <a:rPr lang="fi-FI"/>
              <a:t>Teollisen internetin teknologiat mahdollistavat näiden ongelmien havaitsemisen usein jopa reaaliajassa ja korjaavat asetukset voidaan tehdä nopeasti.</a:t>
            </a:r>
          </a:p>
          <a:p>
            <a:r>
              <a:rPr lang="fi-FI"/>
              <a:t>Teollisessa ympäristössä turvallisuus­kysymykset tekevät tietenkin etäohjauksen toteuttamisen haasteelliseksi. (Collin &amp; Saarelainen 2016, 62 - 67.)</a:t>
            </a:r>
          </a:p>
          <a:p>
            <a:endParaRPr lang="fi-FI"/>
          </a:p>
        </p:txBody>
      </p:sp>
    </p:spTree>
    <p:extLst>
      <p:ext uri="{BB962C8B-B14F-4D97-AF65-F5344CB8AC3E}">
        <p14:creationId xmlns:p14="http://schemas.microsoft.com/office/powerpoint/2010/main" val="6206932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Etävalvonnan ja -hallinnan hyödyt</a:t>
            </a:r>
          </a:p>
        </p:txBody>
      </p:sp>
      <p:sp>
        <p:nvSpPr>
          <p:cNvPr id="3" name="Sisällön paikkamerkki 2"/>
          <p:cNvSpPr>
            <a:spLocks noGrp="1"/>
          </p:cNvSpPr>
          <p:nvPr>
            <p:ph idx="1"/>
          </p:nvPr>
        </p:nvSpPr>
        <p:spPr/>
        <p:txBody>
          <a:bodyPr/>
          <a:lstStyle/>
          <a:p>
            <a:r>
              <a:rPr lang="fi-FI"/>
              <a:t>Etävalvonnan tai -hallinnan avulla yritys voi saada kustannussäästöjä muun muassa tehostuneen tuotantoprosessin ja tuotteiden laadun paranemisen kautta.</a:t>
            </a:r>
          </a:p>
          <a:p>
            <a:r>
              <a:rPr lang="fi-FI"/>
              <a:t>Lisäksi säästöjä syntyy vähentyneen matkustustarpeen takia, kun vianetsintä ja osa korjaavista toimen­piteistä voidaan tehdä etänä.</a:t>
            </a:r>
          </a:p>
          <a:p>
            <a:endParaRPr lang="fi-FI"/>
          </a:p>
        </p:txBody>
      </p:sp>
    </p:spTree>
    <p:extLst>
      <p:ext uri="{BB962C8B-B14F-4D97-AF65-F5344CB8AC3E}">
        <p14:creationId xmlns:p14="http://schemas.microsoft.com/office/powerpoint/2010/main" val="1345776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Ennakoiva kunnossapito</a:t>
            </a:r>
          </a:p>
        </p:txBody>
      </p:sp>
      <p:sp>
        <p:nvSpPr>
          <p:cNvPr id="3" name="Sisällön paikkamerkki 2"/>
          <p:cNvSpPr>
            <a:spLocks noGrp="1"/>
          </p:cNvSpPr>
          <p:nvPr>
            <p:ph idx="1"/>
          </p:nvPr>
        </p:nvSpPr>
        <p:spPr/>
        <p:txBody>
          <a:bodyPr>
            <a:normAutofit fontScale="92500" lnSpcReduction="10000"/>
          </a:bodyPr>
          <a:lstStyle/>
          <a:p>
            <a:r>
              <a:rPr lang="fi-FI"/>
              <a:t>Kehittyneempi esimerkki teollisen internetin sovellusalueista on ennakoiva kunnossapito.</a:t>
            </a:r>
          </a:p>
          <a:p>
            <a:r>
              <a:rPr lang="fi-FI"/>
              <a:t>Tavoitteena on ennakoida ja estää laitteen vikatilojen syntyminen. Laitteesta kerätystä datasta etsitään poikkeamia, jotka ennakoivat laitteen rikkoutumista.</a:t>
            </a:r>
          </a:p>
          <a:p>
            <a:r>
              <a:rPr lang="fi-FI"/>
              <a:t>Esimerkiksi laakerivian kehittyminen voidaan havaita hyvissä ajoin tutkimalla värähtely­dataa.</a:t>
            </a:r>
          </a:p>
          <a:p>
            <a:r>
              <a:rPr lang="fi-FI"/>
              <a:t>Ennakoivalla kunnossa­pidolla pyritään vähentämään odottamattomia käyttökatkoja ja tarpeetonta osien vaihtamista.</a:t>
            </a:r>
          </a:p>
          <a:p>
            <a:r>
              <a:rPr lang="fi-FI"/>
              <a:t>Ennakoivassa kunnossapidossa datan analysoinnin tulee lähes reaaliaikaista ja pitkälle automatisoitua.</a:t>
            </a:r>
            <a:r>
              <a:rPr lang="fi-FI">
                <a:effectLst/>
              </a:rPr>
              <a:t> </a:t>
            </a:r>
            <a:endParaRPr lang="fi-FI"/>
          </a:p>
        </p:txBody>
      </p:sp>
    </p:spTree>
    <p:extLst>
      <p:ext uri="{BB962C8B-B14F-4D97-AF65-F5344CB8AC3E}">
        <p14:creationId xmlns:p14="http://schemas.microsoft.com/office/powerpoint/2010/main" val="18278730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Liiketoiminnan laajentaminen palveluihin</a:t>
            </a:r>
          </a:p>
        </p:txBody>
      </p:sp>
      <p:sp>
        <p:nvSpPr>
          <p:cNvPr id="3" name="Sisällön paikkamerkki 2"/>
          <p:cNvSpPr>
            <a:spLocks noGrp="1"/>
          </p:cNvSpPr>
          <p:nvPr>
            <p:ph idx="1"/>
          </p:nvPr>
        </p:nvSpPr>
        <p:spPr/>
        <p:txBody>
          <a:bodyPr/>
          <a:lstStyle/>
          <a:p>
            <a:r>
              <a:rPr lang="fi-FI"/>
              <a:t>Kustannussäästöjen lisäksi teollisen internetin sovellukset tarjoavat mahdollisuuden laajentaa liiketoimintaa palveluihin.</a:t>
            </a:r>
          </a:p>
          <a:p>
            <a:r>
              <a:rPr lang="fi-FI"/>
              <a:t>Etähallinnan teknologiat helpottavat yritystä laajentamaan liiketoimintaansa laitevalmistuksesta huoltoon.</a:t>
            </a:r>
          </a:p>
          <a:p>
            <a:r>
              <a:rPr lang="fi-FI"/>
              <a:t>Koneilta kerätyn datan hyödyntäminen voi luoda myös aivan uusia sovellusalueita. Esimerkiksi hitsauskoneita valmistava Kemppi on kehittänyt järjestelmän, jossa hitsauskone luo automaattisesti hitsaustoiminnassa tarvittavan dokumentaation (Kopra 2014).</a:t>
            </a:r>
          </a:p>
          <a:p>
            <a:r>
              <a:rPr lang="fi-FI"/>
              <a:t>Teollisen internetin teknologiat helpottavat myös koneiden kapasiteetin myymistä palveluna. </a:t>
            </a:r>
          </a:p>
          <a:p>
            <a:endParaRPr lang="fi-FI"/>
          </a:p>
        </p:txBody>
      </p:sp>
    </p:spTree>
    <p:extLst>
      <p:ext uri="{BB962C8B-B14F-4D97-AF65-F5344CB8AC3E}">
        <p14:creationId xmlns:p14="http://schemas.microsoft.com/office/powerpoint/2010/main" val="5720564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i-FI" dirty="0" smtClean="0"/>
              <a:t>Esimerkki: Microsoft </a:t>
            </a:r>
            <a:r>
              <a:rPr lang="fi-FI" dirty="0" err="1" smtClean="0"/>
              <a:t>Azure</a:t>
            </a:r>
            <a:r>
              <a:rPr lang="fi-FI" dirty="0" smtClean="0"/>
              <a:t> </a:t>
            </a:r>
            <a:r>
              <a:rPr lang="fi-FI" dirty="0" err="1" smtClean="0"/>
              <a:t>IoT</a:t>
            </a:r>
            <a:r>
              <a:rPr lang="fi-FI" dirty="0" smtClean="0"/>
              <a:t> </a:t>
            </a:r>
            <a:r>
              <a:rPr lang="fi-FI" dirty="0" err="1" smtClean="0"/>
              <a:t>Suite</a:t>
            </a:r>
            <a:r>
              <a:rPr lang="fi-FI" dirty="0" smtClean="0"/>
              <a:t> (</a:t>
            </a:r>
            <a:r>
              <a:rPr lang="fi-FI" b="1" dirty="0" err="1"/>
              <a:t>Azure</a:t>
            </a:r>
            <a:r>
              <a:rPr lang="fi-FI" b="1" dirty="0"/>
              <a:t> </a:t>
            </a:r>
            <a:r>
              <a:rPr lang="fi-FI" b="1" dirty="0" err="1"/>
              <a:t>IoT</a:t>
            </a:r>
            <a:r>
              <a:rPr lang="fi-FI" b="1" dirty="0"/>
              <a:t> </a:t>
            </a:r>
            <a:r>
              <a:rPr lang="fi-FI" b="1" dirty="0" err="1"/>
              <a:t>solution</a:t>
            </a:r>
            <a:r>
              <a:rPr lang="fi-FI" b="1" dirty="0"/>
              <a:t> </a:t>
            </a:r>
            <a:r>
              <a:rPr lang="fi-FI" b="1" dirty="0" err="1" smtClean="0"/>
              <a:t>accelerators</a:t>
            </a:r>
            <a:r>
              <a:rPr lang="fi-FI" b="1" dirty="0" smtClean="0"/>
              <a:t>)</a:t>
            </a:r>
            <a:endParaRPr lang="fi-FI" dirty="0"/>
          </a:p>
        </p:txBody>
      </p:sp>
      <p:pic>
        <p:nvPicPr>
          <p:cNvPr id="4" name="Picture 3"/>
          <p:cNvPicPr>
            <a:picLocks noChangeAspect="1"/>
          </p:cNvPicPr>
          <p:nvPr/>
        </p:nvPicPr>
        <p:blipFill>
          <a:blip r:embed="rId2"/>
          <a:stretch>
            <a:fillRect/>
          </a:stretch>
        </p:blipFill>
        <p:spPr>
          <a:xfrm>
            <a:off x="519223" y="1690688"/>
            <a:ext cx="3414823" cy="3821605"/>
          </a:xfrm>
          <a:prstGeom prst="rect">
            <a:avLst/>
          </a:prstGeom>
        </p:spPr>
      </p:pic>
      <p:pic>
        <p:nvPicPr>
          <p:cNvPr id="5" name="Picture 4"/>
          <p:cNvPicPr>
            <a:picLocks noChangeAspect="1"/>
          </p:cNvPicPr>
          <p:nvPr/>
        </p:nvPicPr>
        <p:blipFill>
          <a:blip r:embed="rId3"/>
          <a:stretch>
            <a:fillRect/>
          </a:stretch>
        </p:blipFill>
        <p:spPr>
          <a:xfrm>
            <a:off x="4264763" y="1690688"/>
            <a:ext cx="3353016" cy="3821605"/>
          </a:xfrm>
          <a:prstGeom prst="rect">
            <a:avLst/>
          </a:prstGeom>
        </p:spPr>
      </p:pic>
      <p:pic>
        <p:nvPicPr>
          <p:cNvPr id="6" name="Picture 5"/>
          <p:cNvPicPr>
            <a:picLocks noChangeAspect="1"/>
          </p:cNvPicPr>
          <p:nvPr/>
        </p:nvPicPr>
        <p:blipFill>
          <a:blip r:embed="rId4"/>
          <a:stretch>
            <a:fillRect/>
          </a:stretch>
        </p:blipFill>
        <p:spPr>
          <a:xfrm>
            <a:off x="7936756" y="1690688"/>
            <a:ext cx="3417044" cy="3768637"/>
          </a:xfrm>
          <a:prstGeom prst="rect">
            <a:avLst/>
          </a:prstGeom>
        </p:spPr>
      </p:pic>
    </p:spTree>
    <p:extLst>
      <p:ext uri="{BB962C8B-B14F-4D97-AF65-F5344CB8AC3E}">
        <p14:creationId xmlns:p14="http://schemas.microsoft.com/office/powerpoint/2010/main" val="33009856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Predictive</a:t>
            </a:r>
            <a:r>
              <a:rPr lang="fi-FI" dirty="0" smtClean="0"/>
              <a:t> </a:t>
            </a:r>
            <a:r>
              <a:rPr lang="fi-FI" dirty="0" err="1" smtClean="0"/>
              <a:t>maintenance</a:t>
            </a:r>
            <a:endParaRPr lang="fi-FI" dirty="0"/>
          </a:p>
        </p:txBody>
      </p:sp>
      <p:pic>
        <p:nvPicPr>
          <p:cNvPr id="4" name="Picture 3"/>
          <p:cNvPicPr>
            <a:picLocks noChangeAspect="1"/>
          </p:cNvPicPr>
          <p:nvPr/>
        </p:nvPicPr>
        <p:blipFill>
          <a:blip r:embed="rId2"/>
          <a:stretch>
            <a:fillRect/>
          </a:stretch>
        </p:blipFill>
        <p:spPr>
          <a:xfrm>
            <a:off x="1079499" y="2022908"/>
            <a:ext cx="9767699" cy="3278764"/>
          </a:xfrm>
          <a:prstGeom prst="rect">
            <a:avLst/>
          </a:prstGeom>
        </p:spPr>
      </p:pic>
    </p:spTree>
    <p:extLst>
      <p:ext uri="{BB962C8B-B14F-4D97-AF65-F5344CB8AC3E}">
        <p14:creationId xmlns:p14="http://schemas.microsoft.com/office/powerpoint/2010/main" val="3072234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normAutofit fontScale="90000"/>
          </a:bodyPr>
          <a:lstStyle/>
          <a:p>
            <a:r>
              <a:rPr lang="fi-FI"/>
              <a:t>Esimerkkejä teollista internetiä hyödyntävistä yrityksistä</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1359684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Arviointikriteerit</a:t>
            </a:r>
            <a:endParaRPr lang="fi-FI" dirty="0"/>
          </a:p>
        </p:txBody>
      </p:sp>
      <p:sp>
        <p:nvSpPr>
          <p:cNvPr id="3" name="Content Placeholder 2"/>
          <p:cNvSpPr>
            <a:spLocks noGrp="1"/>
          </p:cNvSpPr>
          <p:nvPr>
            <p:ph idx="1"/>
          </p:nvPr>
        </p:nvSpPr>
        <p:spPr/>
        <p:txBody>
          <a:bodyPr/>
          <a:lstStyle/>
          <a:p>
            <a:r>
              <a:rPr lang="fi-FI" dirty="0" smtClean="0"/>
              <a:t>Taso </a:t>
            </a:r>
            <a:r>
              <a:rPr lang="fi-FI" dirty="0"/>
              <a:t>1 -2: Opiskelija tuntee teollisen internetin </a:t>
            </a:r>
            <a:r>
              <a:rPr lang="fi-FI" dirty="0" smtClean="0"/>
              <a:t>perusteet.</a:t>
            </a:r>
            <a:endParaRPr lang="fi-FI" dirty="0"/>
          </a:p>
          <a:p>
            <a:r>
              <a:rPr lang="fi-FI" dirty="0" smtClean="0"/>
              <a:t>Taso </a:t>
            </a:r>
            <a:r>
              <a:rPr lang="fi-FI" dirty="0"/>
              <a:t>3 -4: Opiskelija osaa määritellä teollisen internetin teknologioita hyödyntävän sovelluksen.</a:t>
            </a:r>
          </a:p>
          <a:p>
            <a:r>
              <a:rPr lang="fi-FI" dirty="0" smtClean="0"/>
              <a:t>Taso </a:t>
            </a:r>
            <a:r>
              <a:rPr lang="fi-FI" dirty="0"/>
              <a:t>5: Opiskelija osaa määritellä teollisen internetin sovelluksen ja integroida sen teolliseen prosessiin.</a:t>
            </a:r>
          </a:p>
          <a:p>
            <a:endParaRPr lang="fi-FI" dirty="0"/>
          </a:p>
        </p:txBody>
      </p:sp>
    </p:spTree>
    <p:extLst>
      <p:ext uri="{BB962C8B-B14F-4D97-AF65-F5344CB8AC3E}">
        <p14:creationId xmlns:p14="http://schemas.microsoft.com/office/powerpoint/2010/main" val="20650526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Esimerkkejä teollista internetiä hyödyntävistä yrityksistä</a:t>
            </a:r>
          </a:p>
        </p:txBody>
      </p:sp>
      <p:sp>
        <p:nvSpPr>
          <p:cNvPr id="3" name="Sisällön paikkamerkki 2"/>
          <p:cNvSpPr>
            <a:spLocks noGrp="1"/>
          </p:cNvSpPr>
          <p:nvPr>
            <p:ph idx="1"/>
          </p:nvPr>
        </p:nvSpPr>
        <p:spPr/>
        <p:txBody>
          <a:bodyPr/>
          <a:lstStyle/>
          <a:p>
            <a:r>
              <a:rPr lang="fi-FI" dirty="0"/>
              <a:t>Suomalainen koneenrakennusteollisuus on hyödyntänyt teollista internetiä liiketoiminnassaan jo jonkin aikaa.</a:t>
            </a:r>
          </a:p>
          <a:p>
            <a:r>
              <a:rPr lang="fi-FI" dirty="0"/>
              <a:t>Esimerkiksi Wärtsilä hyödyntää etähallintaa valmistamiensa dieselmoottorien kunnossapidossa.</a:t>
            </a:r>
          </a:p>
          <a:p>
            <a:r>
              <a:rPr lang="fi-FI" dirty="0"/>
              <a:t>Muita tunnettuja teollisen internetin käyttäjiä ovat Konecranes, ABB </a:t>
            </a:r>
            <a:r>
              <a:rPr lang="fi-FI" dirty="0" err="1"/>
              <a:t>Drives</a:t>
            </a:r>
            <a:r>
              <a:rPr lang="fi-FI" dirty="0"/>
              <a:t> ja </a:t>
            </a:r>
            <a:r>
              <a:rPr lang="fi-FI" dirty="0" err="1"/>
              <a:t>Fastems</a:t>
            </a:r>
            <a:r>
              <a:rPr lang="fi-FI" dirty="0"/>
              <a:t>.</a:t>
            </a:r>
          </a:p>
          <a:p>
            <a:r>
              <a:rPr lang="fi-FI" dirty="0"/>
              <a:t>Myös eteläpohjalaiset teollisuusyritykset kuten EPEC, Prima Power ja </a:t>
            </a:r>
            <a:r>
              <a:rPr lang="fi-FI" dirty="0" err="1"/>
              <a:t>Pesmel</a:t>
            </a:r>
            <a:r>
              <a:rPr lang="fi-FI" dirty="0"/>
              <a:t> kehittävät teollisen internetin ratkaisuja tuotteisiinsa.</a:t>
            </a:r>
          </a:p>
          <a:p>
            <a:endParaRPr lang="fi-FI" dirty="0"/>
          </a:p>
        </p:txBody>
      </p:sp>
    </p:spTree>
    <p:extLst>
      <p:ext uri="{BB962C8B-B14F-4D97-AF65-F5344CB8AC3E}">
        <p14:creationId xmlns:p14="http://schemas.microsoft.com/office/powerpoint/2010/main" val="15156651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Hitsauslaitteet </a:t>
            </a:r>
            <a:r>
              <a:rPr lang="mr-IN"/>
              <a:t>–</a:t>
            </a:r>
            <a:r>
              <a:rPr lang="fi-FI"/>
              <a:t> Kemppi</a:t>
            </a:r>
          </a:p>
        </p:txBody>
      </p:sp>
      <p:sp>
        <p:nvSpPr>
          <p:cNvPr id="3" name="Sisällön paikkamerkki 2"/>
          <p:cNvSpPr>
            <a:spLocks noGrp="1"/>
          </p:cNvSpPr>
          <p:nvPr>
            <p:ph idx="1"/>
          </p:nvPr>
        </p:nvSpPr>
        <p:spPr>
          <a:xfrm>
            <a:off x="838200" y="1825625"/>
            <a:ext cx="7566061" cy="4351338"/>
          </a:xfrm>
        </p:spPr>
        <p:txBody>
          <a:bodyPr>
            <a:normAutofit fontScale="92500" lnSpcReduction="20000"/>
          </a:bodyPr>
          <a:lstStyle/>
          <a:p>
            <a:r>
              <a:rPr lang="fi-FI"/>
              <a:t>Kempin hitsauslaitteet on kytketty pilvipalveluun, jonne välittyy kaikki tieto hitsaustapahtumasta: kohteen hitsaaja, työssä käytetyt asetukset ja lisäaineet.</a:t>
            </a:r>
          </a:p>
          <a:p>
            <a:r>
              <a:rPr lang="fi-FI"/>
              <a:t>Kerättyä dataa verrataan suunniteltuun työsuoritukseen, jolloin mahdollisiin poikkeamiin päästään nopeasti käsiksi. Järjestelmän avulla tunnistetaan toimintaprosessien pullonkaulat ja kyetään seuraamaan kehitystoimenpiteiden edistymistä.</a:t>
            </a:r>
          </a:p>
          <a:p>
            <a:r>
              <a:rPr lang="fi-FI">
                <a:hlinkClick r:id="rId2"/>
              </a:rPr>
              <a:t>http://www.industrialprime.fi/hitsauksen-internet-tulee-kemppi-avaa-ohjelmointirajapinnan-yhteistyokumppaneille/</a:t>
            </a:r>
            <a:r>
              <a:rPr lang="fi-FI"/>
              <a:t> </a:t>
            </a:r>
          </a:p>
          <a:p>
            <a:endParaRPr lang="fi-FI"/>
          </a:p>
        </p:txBody>
      </p:sp>
      <p:pic>
        <p:nvPicPr>
          <p:cNvPr id="9" name="Kuva 8"/>
          <p:cNvPicPr>
            <a:picLocks noChangeAspect="1"/>
          </p:cNvPicPr>
          <p:nvPr/>
        </p:nvPicPr>
        <p:blipFill>
          <a:blip r:embed="rId3"/>
          <a:stretch>
            <a:fillRect/>
          </a:stretch>
        </p:blipFill>
        <p:spPr>
          <a:xfrm>
            <a:off x="8356600" y="1690688"/>
            <a:ext cx="3835400" cy="3378200"/>
          </a:xfrm>
          <a:prstGeom prst="rect">
            <a:avLst/>
          </a:prstGeom>
        </p:spPr>
      </p:pic>
    </p:spTree>
    <p:extLst>
      <p:ext uri="{BB962C8B-B14F-4D97-AF65-F5344CB8AC3E}">
        <p14:creationId xmlns:p14="http://schemas.microsoft.com/office/powerpoint/2010/main" val="7680930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Konecranes - teollisuusnosturit</a:t>
            </a:r>
          </a:p>
        </p:txBody>
      </p:sp>
      <p:sp>
        <p:nvSpPr>
          <p:cNvPr id="3" name="Sisällön paikkamerkki 2"/>
          <p:cNvSpPr>
            <a:spLocks noGrp="1"/>
          </p:cNvSpPr>
          <p:nvPr>
            <p:ph idx="1"/>
          </p:nvPr>
        </p:nvSpPr>
        <p:spPr/>
        <p:txBody>
          <a:bodyPr/>
          <a:lstStyle/>
          <a:p>
            <a:r>
              <a:rPr lang="fi-FI"/>
              <a:t>Konecranesin etävalvonta kerää antureiden avulla nosturin käyttöä koskevaa tietoa muun muassa käyttöajasta, moottorin käynnistyksistä, työjaksoista ja hätäpysäytyksistä. Analysoidut tiedot auttavat optimoimaan toimintoja ja kunnossapitoa.</a:t>
            </a:r>
          </a:p>
        </p:txBody>
      </p:sp>
      <p:pic>
        <p:nvPicPr>
          <p:cNvPr id="4" name="Kuva 3"/>
          <p:cNvPicPr>
            <a:picLocks noChangeAspect="1"/>
          </p:cNvPicPr>
          <p:nvPr/>
        </p:nvPicPr>
        <p:blipFill>
          <a:blip r:embed="rId2"/>
          <a:stretch>
            <a:fillRect/>
          </a:stretch>
        </p:blipFill>
        <p:spPr>
          <a:xfrm>
            <a:off x="3920272" y="3653573"/>
            <a:ext cx="4563406" cy="2797701"/>
          </a:xfrm>
          <a:prstGeom prst="rect">
            <a:avLst/>
          </a:prstGeom>
        </p:spPr>
      </p:pic>
    </p:spTree>
    <p:extLst>
      <p:ext uri="{BB962C8B-B14F-4D97-AF65-F5344CB8AC3E}">
        <p14:creationId xmlns:p14="http://schemas.microsoft.com/office/powerpoint/2010/main" val="8518306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Wärtsilä </a:t>
            </a:r>
            <a:r>
              <a:rPr lang="mr-IN"/>
              <a:t>–</a:t>
            </a:r>
            <a:r>
              <a:rPr lang="fi-FI"/>
              <a:t> laivojen moottorit ja voimalaitokset</a:t>
            </a:r>
          </a:p>
        </p:txBody>
      </p:sp>
      <p:sp>
        <p:nvSpPr>
          <p:cNvPr id="3" name="Sisällön paikkamerkki 2"/>
          <p:cNvSpPr>
            <a:spLocks noGrp="1"/>
          </p:cNvSpPr>
          <p:nvPr>
            <p:ph idx="1"/>
          </p:nvPr>
        </p:nvSpPr>
        <p:spPr>
          <a:xfrm>
            <a:off x="838200" y="1825625"/>
            <a:ext cx="10740774" cy="4351338"/>
          </a:xfrm>
        </p:spPr>
        <p:txBody>
          <a:bodyPr>
            <a:normAutofit/>
          </a:bodyPr>
          <a:lstStyle/>
          <a:p>
            <a:r>
              <a:rPr lang="fi-FI"/>
              <a:t>Wärtsilä soveltaa teollista internetiä mm. laivojen moottorien ja voimalaitosten ennakoivaan huoltoon.</a:t>
            </a:r>
          </a:p>
          <a:p>
            <a:r>
              <a:rPr lang="fi-FI">
                <a:hlinkClick r:id="rId2"/>
              </a:rPr>
              <a:t>https://summa.talentum.fi/article/tv/uutiset/wartsila-teollinen-internet-astui-laivaan/149864</a:t>
            </a:r>
            <a:r>
              <a:rPr lang="fi-FI"/>
              <a:t> </a:t>
            </a:r>
          </a:p>
        </p:txBody>
      </p:sp>
      <p:pic>
        <p:nvPicPr>
          <p:cNvPr id="4" name="Kuva 3"/>
          <p:cNvPicPr>
            <a:picLocks noChangeAspect="1"/>
          </p:cNvPicPr>
          <p:nvPr/>
        </p:nvPicPr>
        <p:blipFill>
          <a:blip r:embed="rId3"/>
          <a:stretch>
            <a:fillRect/>
          </a:stretch>
        </p:blipFill>
        <p:spPr>
          <a:xfrm>
            <a:off x="3683906" y="3720978"/>
            <a:ext cx="4329937" cy="2818685"/>
          </a:xfrm>
          <a:prstGeom prst="rect">
            <a:avLst/>
          </a:prstGeom>
        </p:spPr>
      </p:pic>
    </p:spTree>
    <p:extLst>
      <p:ext uri="{BB962C8B-B14F-4D97-AF65-F5344CB8AC3E}">
        <p14:creationId xmlns:p14="http://schemas.microsoft.com/office/powerpoint/2010/main" val="17626713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ABB</a:t>
            </a:r>
          </a:p>
        </p:txBody>
      </p:sp>
      <p:sp>
        <p:nvSpPr>
          <p:cNvPr id="3" name="Sisällön paikkamerkki 2"/>
          <p:cNvSpPr>
            <a:spLocks noGrp="1"/>
          </p:cNvSpPr>
          <p:nvPr>
            <p:ph idx="1"/>
          </p:nvPr>
        </p:nvSpPr>
        <p:spPr/>
        <p:txBody>
          <a:bodyPr/>
          <a:lstStyle/>
          <a:p>
            <a:r>
              <a:rPr lang="fi-FI"/>
              <a:t>Esimerkkejä teollisen internetin soveltamisesta</a:t>
            </a:r>
          </a:p>
          <a:p>
            <a:pPr lvl="1"/>
            <a:r>
              <a:rPr lang="fi-FI">
                <a:hlinkClick r:id="rId2"/>
              </a:rPr>
              <a:t>http://new.abb.com/fi/esineiden-internet/teollisen-tuotannon-uusi-aika</a:t>
            </a:r>
            <a:r>
              <a:rPr lang="fi-FI"/>
              <a:t> </a:t>
            </a:r>
          </a:p>
          <a:p>
            <a:pPr lvl="1"/>
            <a:r>
              <a:rPr lang="de-DE">
                <a:hlinkClick r:id="rId3"/>
              </a:rPr>
              <a:t>http://www.abb.fi/cawp/seitp202/c2cbb586d04634d3c1257e52003c9348.aspx</a:t>
            </a:r>
            <a:r>
              <a:rPr lang="de-DE"/>
              <a:t> </a:t>
            </a:r>
            <a:endParaRPr lang="fi-FI"/>
          </a:p>
        </p:txBody>
      </p:sp>
    </p:spTree>
    <p:extLst>
      <p:ext uri="{BB962C8B-B14F-4D97-AF65-F5344CB8AC3E}">
        <p14:creationId xmlns:p14="http://schemas.microsoft.com/office/powerpoint/2010/main" val="16665897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Enevo</a:t>
            </a:r>
            <a:r>
              <a:rPr lang="fi-FI"/>
              <a:t> </a:t>
            </a:r>
            <a:r>
              <a:rPr lang="mr-IN"/>
              <a:t>–</a:t>
            </a:r>
            <a:r>
              <a:rPr lang="fi-FI"/>
              <a:t> jätekuljetusten ennakointi ja optimointi</a:t>
            </a:r>
          </a:p>
        </p:txBody>
      </p:sp>
      <p:sp>
        <p:nvSpPr>
          <p:cNvPr id="3" name="Sisällön paikkamerkki 2"/>
          <p:cNvSpPr>
            <a:spLocks noGrp="1"/>
          </p:cNvSpPr>
          <p:nvPr>
            <p:ph idx="1"/>
          </p:nvPr>
        </p:nvSpPr>
        <p:spPr>
          <a:xfrm>
            <a:off x="838200" y="1825625"/>
            <a:ext cx="5800983" cy="4351338"/>
          </a:xfrm>
        </p:spPr>
        <p:txBody>
          <a:bodyPr/>
          <a:lstStyle/>
          <a:p>
            <a:r>
              <a:rPr lang="fi-FI" err="1"/>
              <a:t>Enevo</a:t>
            </a:r>
            <a:r>
              <a:rPr lang="fi-FI"/>
              <a:t> myy jätekuljetuksen reitinoptimointipalvelua mittaamalla roskasäiliöiden täyttöastetta.</a:t>
            </a:r>
          </a:p>
          <a:p>
            <a:r>
              <a:rPr lang="fi-FI" err="1"/>
              <a:t>Enevo</a:t>
            </a:r>
            <a:r>
              <a:rPr lang="fi-FI"/>
              <a:t> ei siis myy sensoreita tai tietojärjestelmää, vaan palvelua, joka optimoi jäteauton ajoreitin.</a:t>
            </a:r>
          </a:p>
          <a:p>
            <a:r>
              <a:rPr lang="fi-FI">
                <a:hlinkClick r:id="rId2"/>
              </a:rPr>
              <a:t>http://www.itewiki.fi/blog/2015/10/teollisen-internetin-tuotekehitys-hanke/</a:t>
            </a:r>
            <a:r>
              <a:rPr lang="fi-FI"/>
              <a:t> </a:t>
            </a:r>
          </a:p>
        </p:txBody>
      </p:sp>
      <p:pic>
        <p:nvPicPr>
          <p:cNvPr id="5" name="Kuva 4"/>
          <p:cNvPicPr>
            <a:picLocks noChangeAspect="1"/>
          </p:cNvPicPr>
          <p:nvPr/>
        </p:nvPicPr>
        <p:blipFill>
          <a:blip r:embed="rId3"/>
          <a:stretch>
            <a:fillRect/>
          </a:stretch>
        </p:blipFill>
        <p:spPr>
          <a:xfrm>
            <a:off x="7078109" y="2684739"/>
            <a:ext cx="4656757" cy="2633109"/>
          </a:xfrm>
          <a:prstGeom prst="rect">
            <a:avLst/>
          </a:prstGeom>
        </p:spPr>
      </p:pic>
    </p:spTree>
    <p:extLst>
      <p:ext uri="{BB962C8B-B14F-4D97-AF65-F5344CB8AC3E}">
        <p14:creationId xmlns:p14="http://schemas.microsoft.com/office/powerpoint/2010/main" val="14700857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Pesmel</a:t>
            </a:r>
            <a:r>
              <a:rPr lang="fi-FI"/>
              <a:t> </a:t>
            </a:r>
            <a:r>
              <a:rPr lang="mr-IN"/>
              <a:t>–</a:t>
            </a:r>
            <a:r>
              <a:rPr lang="fi-FI"/>
              <a:t> logistiikka, pakkaus ja korkeavarastojärjestelmät</a:t>
            </a:r>
          </a:p>
        </p:txBody>
      </p:sp>
      <p:sp>
        <p:nvSpPr>
          <p:cNvPr id="3" name="Sisällön paikkamerkki 2"/>
          <p:cNvSpPr>
            <a:spLocks noGrp="1"/>
          </p:cNvSpPr>
          <p:nvPr>
            <p:ph idx="1"/>
          </p:nvPr>
        </p:nvSpPr>
        <p:spPr>
          <a:xfrm>
            <a:off x="838199" y="1825625"/>
            <a:ext cx="6048737" cy="4351338"/>
          </a:xfrm>
        </p:spPr>
        <p:txBody>
          <a:bodyPr/>
          <a:lstStyle/>
          <a:p>
            <a:r>
              <a:rPr lang="fi-FI" err="1"/>
              <a:t>Pesmelin</a:t>
            </a:r>
            <a:r>
              <a:rPr lang="fi-FI"/>
              <a:t> </a:t>
            </a:r>
            <a:r>
              <a:rPr lang="fi-FI" err="1"/>
              <a:t>FlowCare</a:t>
            </a:r>
            <a:r>
              <a:rPr lang="fi-FI"/>
              <a:t>-sovellus kerää ja tallentaa tietoa </a:t>
            </a:r>
            <a:r>
              <a:rPr lang="fi-FI" err="1"/>
              <a:t>Pesmelin</a:t>
            </a:r>
            <a:r>
              <a:rPr lang="fi-FI"/>
              <a:t> järjestelmistä kunnonvalvontaa ja ennakoivaa huoltoa varten.</a:t>
            </a:r>
          </a:p>
          <a:p>
            <a:r>
              <a:rPr lang="fi-FI">
                <a:hlinkClick r:id="rId2"/>
              </a:rPr>
              <a:t>http://www.pesmel.com/fileadmin/images/News_events/Pesmel_IoTpalvelut2.pdf</a:t>
            </a:r>
            <a:r>
              <a:rPr lang="fi-FI"/>
              <a:t> </a:t>
            </a:r>
          </a:p>
        </p:txBody>
      </p:sp>
      <p:pic>
        <p:nvPicPr>
          <p:cNvPr id="4" name="Kuva 3"/>
          <p:cNvPicPr>
            <a:picLocks noChangeAspect="1"/>
          </p:cNvPicPr>
          <p:nvPr/>
        </p:nvPicPr>
        <p:blipFill>
          <a:blip r:embed="rId3"/>
          <a:stretch>
            <a:fillRect/>
          </a:stretch>
        </p:blipFill>
        <p:spPr>
          <a:xfrm>
            <a:off x="7219547" y="1346199"/>
            <a:ext cx="4007895" cy="4942067"/>
          </a:xfrm>
          <a:prstGeom prst="rect">
            <a:avLst/>
          </a:prstGeom>
        </p:spPr>
      </p:pic>
    </p:spTree>
    <p:extLst>
      <p:ext uri="{BB962C8B-B14F-4D97-AF65-F5344CB8AC3E}">
        <p14:creationId xmlns:p14="http://schemas.microsoft.com/office/powerpoint/2010/main" val="17703611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a:t>Kone - hissit</a:t>
            </a:r>
          </a:p>
        </p:txBody>
      </p:sp>
      <p:sp>
        <p:nvSpPr>
          <p:cNvPr id="3" name="Sisällön paikkamerkki 2"/>
          <p:cNvSpPr>
            <a:spLocks noGrp="1"/>
          </p:cNvSpPr>
          <p:nvPr>
            <p:ph idx="1"/>
          </p:nvPr>
        </p:nvSpPr>
        <p:spPr/>
        <p:txBody>
          <a:bodyPr>
            <a:normAutofit lnSpcReduction="10000"/>
          </a:bodyPr>
          <a:lstStyle/>
          <a:p>
            <a:r>
              <a:rPr lang="fi-FI" dirty="0"/>
              <a:t>Koneella</a:t>
            </a:r>
            <a:r>
              <a:rPr lang="fi-FI" b="1" dirty="0"/>
              <a:t> </a:t>
            </a:r>
            <a:r>
              <a:rPr lang="fi-FI" dirty="0"/>
              <a:t>on huollettavanaan yli miljoona hissiä ja liukuporrasta. Kone on päättänyt liittää hissit ja liukuportaat esineiden internetiin</a:t>
            </a:r>
            <a:r>
              <a:rPr lang="fi-FI" dirty="0" smtClean="0"/>
              <a:t>.</a:t>
            </a:r>
          </a:p>
          <a:p>
            <a:r>
              <a:rPr lang="fi-FI" dirty="0" smtClean="0"/>
              <a:t>Valtava laitemäärä edellyttää huollon optimointia, mihin on haettu ratkaisuksi </a:t>
            </a:r>
            <a:r>
              <a:rPr lang="fi-FI" dirty="0" err="1" smtClean="0"/>
              <a:t>IoT</a:t>
            </a:r>
            <a:endParaRPr lang="fi-FI" dirty="0"/>
          </a:p>
          <a:p>
            <a:r>
              <a:rPr lang="fi-FI" dirty="0"/>
              <a:t>Erilaisten anturien lähettämän datan perusteella on mahdollista päätellä, milloin hissi on huollon tarpeessa</a:t>
            </a:r>
          </a:p>
          <a:p>
            <a:r>
              <a:rPr lang="fi-FI" dirty="0"/>
              <a:t>Koneen datan keräämisestä ja sen analysoinnista huolehtii IBM Watson </a:t>
            </a:r>
            <a:r>
              <a:rPr lang="fi-FI" dirty="0" err="1"/>
              <a:t>IoT</a:t>
            </a:r>
            <a:r>
              <a:rPr lang="fi-FI" dirty="0"/>
              <a:t> -tekoäly. </a:t>
            </a:r>
            <a:endParaRPr lang="fi-FI" dirty="0" smtClean="0"/>
          </a:p>
          <a:p>
            <a:r>
              <a:rPr lang="fi-FI" dirty="0"/>
              <a:t>Tavoitteena on parantaa kunnossapitotöihin liittyvän tiedon saatavuutta. </a:t>
            </a:r>
          </a:p>
          <a:p>
            <a:pPr marL="0" indent="0">
              <a:buNone/>
            </a:pPr>
            <a:endParaRPr lang="fi-FI" dirty="0"/>
          </a:p>
        </p:txBody>
      </p:sp>
    </p:spTree>
    <p:extLst>
      <p:ext uri="{BB962C8B-B14F-4D97-AF65-F5344CB8AC3E}">
        <p14:creationId xmlns:p14="http://schemas.microsoft.com/office/powerpoint/2010/main" val="11216407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Kone - hissit</a:t>
            </a:r>
          </a:p>
        </p:txBody>
      </p:sp>
      <p:sp>
        <p:nvSpPr>
          <p:cNvPr id="3" name="Content Placeholder 2"/>
          <p:cNvSpPr>
            <a:spLocks noGrp="1"/>
          </p:cNvSpPr>
          <p:nvPr>
            <p:ph idx="1"/>
          </p:nvPr>
        </p:nvSpPr>
        <p:spPr>
          <a:xfrm>
            <a:off x="838201" y="1825625"/>
            <a:ext cx="5680166" cy="4351338"/>
          </a:xfrm>
        </p:spPr>
        <p:txBody>
          <a:bodyPr>
            <a:normAutofit fontScale="92500" lnSpcReduction="20000"/>
          </a:bodyPr>
          <a:lstStyle/>
          <a:p>
            <a:r>
              <a:rPr lang="fi-FI" dirty="0" smtClean="0"/>
              <a:t>Uusissa hisseissä on jo valmiina teknologiat, joilla laitteiston tilaa voidaan seurata etänä. Etäseurannan liittäminen myös vanhoihin hisseihin on tullut edullisemmaksi. Tavoitteena on, että kaikki huoltokannassa olevat laitteet on kytketty verkkoon vuoteen 2020 mennessä.</a:t>
            </a:r>
          </a:p>
          <a:p>
            <a:r>
              <a:rPr lang="fi-FI" dirty="0" smtClean="0"/>
              <a:t>Anturit välittävät tietoa hissin käytöstä, värähtelyistä, liikkeistä ja lämpötiloista</a:t>
            </a:r>
          </a:p>
          <a:p>
            <a:r>
              <a:rPr lang="fi-FI" dirty="0" smtClean="0"/>
              <a:t>Kerätyn tiedon perusteella voidaan päätellä, milloin hissi alkaa olla taas huollon tarpeessa.</a:t>
            </a:r>
          </a:p>
        </p:txBody>
      </p:sp>
      <p:pic>
        <p:nvPicPr>
          <p:cNvPr id="5" name="Picture 4"/>
          <p:cNvPicPr>
            <a:picLocks noChangeAspect="1"/>
          </p:cNvPicPr>
          <p:nvPr/>
        </p:nvPicPr>
        <p:blipFill>
          <a:blip r:embed="rId2"/>
          <a:stretch>
            <a:fillRect/>
          </a:stretch>
        </p:blipFill>
        <p:spPr>
          <a:xfrm>
            <a:off x="6631168" y="1367110"/>
            <a:ext cx="5402473" cy="4328297"/>
          </a:xfrm>
          <a:prstGeom prst="rect">
            <a:avLst/>
          </a:prstGeom>
        </p:spPr>
      </p:pic>
    </p:spTree>
    <p:extLst>
      <p:ext uri="{BB962C8B-B14F-4D97-AF65-F5344CB8AC3E}">
        <p14:creationId xmlns:p14="http://schemas.microsoft.com/office/powerpoint/2010/main" val="19460767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Kone - hissit</a:t>
            </a:r>
          </a:p>
        </p:txBody>
      </p:sp>
      <p:sp>
        <p:nvSpPr>
          <p:cNvPr id="3" name="Content Placeholder 2"/>
          <p:cNvSpPr>
            <a:spLocks noGrp="1"/>
          </p:cNvSpPr>
          <p:nvPr>
            <p:ph idx="1"/>
          </p:nvPr>
        </p:nvSpPr>
        <p:spPr/>
        <p:txBody>
          <a:bodyPr>
            <a:normAutofit/>
          </a:bodyPr>
          <a:lstStyle/>
          <a:p>
            <a:r>
              <a:rPr lang="fi-FI" dirty="0"/>
              <a:t>Koneen liikevaihdosta suuri osa syntyy palveluliiketoiminnasta (erityisesti kunnossapidosta). </a:t>
            </a:r>
            <a:r>
              <a:rPr lang="fi-FI" dirty="0" err="1"/>
              <a:t>IoT</a:t>
            </a:r>
            <a:r>
              <a:rPr lang="fi-FI" dirty="0"/>
              <a:t>-teknologian avulla kunnossapitoa voidaan </a:t>
            </a:r>
            <a:r>
              <a:rPr lang="fi-FI" dirty="0" smtClean="0"/>
              <a:t>tehostaa</a:t>
            </a:r>
          </a:p>
          <a:p>
            <a:r>
              <a:rPr lang="fi-FI" dirty="0" smtClean="0"/>
              <a:t>Kone on siirtymässä reagoivasta kunnossapidon mallista ennakoivaan kunnossapitoon. Tässä mallissa </a:t>
            </a:r>
            <a:r>
              <a:rPr lang="fi-FI" dirty="0" err="1" smtClean="0"/>
              <a:t>IoT</a:t>
            </a:r>
            <a:r>
              <a:rPr lang="fi-FI" dirty="0" smtClean="0"/>
              <a:t>-teknologioilla ja datan analysoinnilla on suuri rooli.</a:t>
            </a:r>
          </a:p>
          <a:p>
            <a:r>
              <a:rPr lang="fi-FI" dirty="0" smtClean="0"/>
              <a:t>Kalenteripohjaisesta huoltotyöstä ollaan siirtymässä tarvepohjaiseen kunnossapitoon. Toisaalta huoltokäyntien määrä vähenee ja toisaalta vikaantumiset vähenevät. Myös asiakkaat odottavat, että Kone pystyy informoimaan heitä huoltotarpeista ennen vikojen sattumista</a:t>
            </a:r>
            <a:endParaRPr lang="fi-FI" dirty="0"/>
          </a:p>
        </p:txBody>
      </p:sp>
    </p:spTree>
    <p:extLst>
      <p:ext uri="{BB962C8B-B14F-4D97-AF65-F5344CB8AC3E}">
        <p14:creationId xmlns:p14="http://schemas.microsoft.com/office/powerpoint/2010/main" val="3737582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Arviointi ja suoritukset</a:t>
            </a:r>
            <a:endParaRPr lang="fi-FI" dirty="0"/>
          </a:p>
        </p:txBody>
      </p:sp>
      <p:sp>
        <p:nvSpPr>
          <p:cNvPr id="3" name="Content Placeholder 2"/>
          <p:cNvSpPr>
            <a:spLocks noGrp="1"/>
          </p:cNvSpPr>
          <p:nvPr>
            <p:ph idx="1"/>
          </p:nvPr>
        </p:nvSpPr>
        <p:spPr/>
        <p:txBody>
          <a:bodyPr>
            <a:normAutofit/>
          </a:bodyPr>
          <a:lstStyle/>
          <a:p>
            <a:pPr lvl="0"/>
            <a:r>
              <a:rPr lang="fi-FI" sz="3600" dirty="0" smtClean="0"/>
              <a:t>Harjoitustyö (valitaan A tai B)</a:t>
            </a:r>
          </a:p>
          <a:p>
            <a:pPr lvl="1"/>
            <a:r>
              <a:rPr lang="fi-FI" sz="3200" dirty="0" smtClean="0"/>
              <a:t>A) Kehittämistehtävä </a:t>
            </a:r>
            <a:r>
              <a:rPr lang="fi-FI" sz="3200" dirty="0"/>
              <a:t>teollisen internetin soveltamisesta </a:t>
            </a:r>
            <a:r>
              <a:rPr lang="fi-FI" sz="3200" dirty="0" smtClean="0"/>
              <a:t>liittyen omaan työpaikkaan tai johonkin muuhun kiinnostavaan aiheeseen (YTOJ, YAUTE)</a:t>
            </a:r>
          </a:p>
          <a:p>
            <a:pPr lvl="1"/>
            <a:r>
              <a:rPr lang="fi-FI" sz="3200" dirty="0" smtClean="0"/>
              <a:t>B) Teolliseen internetiin liittyvä pieni ohjelmistoprojekti (YAUTE, OHSU19S)</a:t>
            </a:r>
            <a:endParaRPr lang="fi-FI" sz="3200" dirty="0"/>
          </a:p>
          <a:p>
            <a:pPr lvl="0"/>
            <a:r>
              <a:rPr lang="fi-FI" sz="3600" dirty="0" smtClean="0"/>
              <a:t>Tentti teoriaosuudesta</a:t>
            </a:r>
            <a:endParaRPr lang="fi-FI" sz="3600" dirty="0"/>
          </a:p>
          <a:p>
            <a:endParaRPr lang="fi-FI" sz="3600" dirty="0"/>
          </a:p>
        </p:txBody>
      </p:sp>
    </p:spTree>
    <p:extLst>
      <p:ext uri="{BB962C8B-B14F-4D97-AF65-F5344CB8AC3E}">
        <p14:creationId xmlns:p14="http://schemas.microsoft.com/office/powerpoint/2010/main" val="35610998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Kone - hissit</a:t>
            </a:r>
            <a:endParaRPr lang="fi-FI" dirty="0"/>
          </a:p>
        </p:txBody>
      </p:sp>
      <p:sp>
        <p:nvSpPr>
          <p:cNvPr id="3" name="Content Placeholder 2"/>
          <p:cNvSpPr>
            <a:spLocks noGrp="1"/>
          </p:cNvSpPr>
          <p:nvPr>
            <p:ph idx="1"/>
          </p:nvPr>
        </p:nvSpPr>
        <p:spPr/>
        <p:txBody>
          <a:bodyPr/>
          <a:lstStyle/>
          <a:p>
            <a:r>
              <a:rPr lang="fi-FI" dirty="0" smtClean="0"/>
              <a:t>Linkkejä</a:t>
            </a:r>
          </a:p>
          <a:p>
            <a:pPr lvl="1"/>
            <a:r>
              <a:rPr lang="fi-FI" dirty="0">
                <a:hlinkClick r:id="rId2"/>
              </a:rPr>
              <a:t>http://www.kauppalehti.fi/uutiset/kone-kytkee-hissit-ja-portaat-esineiden-internetiin/gwhmwRaL</a:t>
            </a:r>
            <a:r>
              <a:rPr lang="fi-FI" dirty="0"/>
              <a:t> </a:t>
            </a:r>
            <a:endParaRPr lang="fi-FI" dirty="0" smtClean="0">
              <a:hlinkClick r:id="rId3"/>
            </a:endParaRPr>
          </a:p>
          <a:p>
            <a:pPr lvl="1"/>
            <a:r>
              <a:rPr lang="fi-FI" dirty="0" smtClean="0">
                <a:hlinkClick r:id="rId3"/>
              </a:rPr>
              <a:t>https</a:t>
            </a:r>
            <a:r>
              <a:rPr lang="fi-FI" dirty="0">
                <a:hlinkClick r:id="rId3"/>
              </a:rPr>
              <a:t>://www.ibm.com/blogs/internet-of-things/kone</a:t>
            </a:r>
            <a:r>
              <a:rPr lang="fi-FI" dirty="0" smtClean="0">
                <a:hlinkClick r:id="rId3"/>
              </a:rPr>
              <a:t>/</a:t>
            </a:r>
            <a:r>
              <a:rPr lang="fi-FI" dirty="0" smtClean="0"/>
              <a:t> </a:t>
            </a:r>
          </a:p>
          <a:p>
            <a:pPr lvl="1"/>
            <a:r>
              <a:rPr lang="fi-FI" dirty="0">
                <a:hlinkClick r:id="rId4"/>
              </a:rPr>
              <a:t>https://www.uusiteknologia.fi/2017/02/09/kone-to-alypalvelut-hisseihin-watson-iot-apuna</a:t>
            </a:r>
            <a:r>
              <a:rPr lang="fi-FI" dirty="0" smtClean="0">
                <a:hlinkClick r:id="rId4"/>
              </a:rPr>
              <a:t>/</a:t>
            </a:r>
            <a:r>
              <a:rPr lang="fi-FI" dirty="0" smtClean="0"/>
              <a:t> </a:t>
            </a:r>
            <a:endParaRPr lang="fi-FI" dirty="0"/>
          </a:p>
        </p:txBody>
      </p:sp>
    </p:spTree>
    <p:extLst>
      <p:ext uri="{BB962C8B-B14F-4D97-AF65-F5344CB8AC3E}">
        <p14:creationId xmlns:p14="http://schemas.microsoft.com/office/powerpoint/2010/main" val="42764280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Teollisen internetin teknologiat</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1655410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normAutofit/>
          </a:bodyPr>
          <a:lstStyle/>
          <a:p>
            <a:r>
              <a:rPr lang="fi-FI"/>
              <a:t>Collin ja Saarelainen (2016, 143) kuvaavat teollisen internetin infrastruktuurin teknologia­pinon muodossa. Tässä esityksessä teknologiapinon eri tasot ovat:</a:t>
            </a:r>
          </a:p>
          <a:p>
            <a:pPr lvl="1"/>
            <a:r>
              <a:rPr lang="fi-FI"/>
              <a:t>Taso 6: Digitaalinen palvelu</a:t>
            </a:r>
          </a:p>
          <a:p>
            <a:pPr lvl="1"/>
            <a:r>
              <a:rPr lang="fi-FI"/>
              <a:t>Taso 5: Sovellus</a:t>
            </a:r>
          </a:p>
          <a:p>
            <a:pPr lvl="1"/>
            <a:r>
              <a:rPr lang="fi-FI"/>
              <a:t>Taso 4: Analytiikka</a:t>
            </a:r>
          </a:p>
          <a:p>
            <a:pPr lvl="1"/>
            <a:r>
              <a:rPr lang="fi-FI"/>
              <a:t>Taso 3: Tietovarasto</a:t>
            </a:r>
          </a:p>
          <a:p>
            <a:pPr lvl="1"/>
            <a:r>
              <a:rPr lang="fi-FI"/>
              <a:t>Taso 2: Tietoliikenne</a:t>
            </a:r>
          </a:p>
          <a:p>
            <a:pPr lvl="1"/>
            <a:r>
              <a:rPr lang="fi-FI"/>
              <a:t>Taso 1: Sensorit</a:t>
            </a:r>
          </a:p>
          <a:p>
            <a:endParaRPr lang="fi-FI"/>
          </a:p>
        </p:txBody>
      </p:sp>
      <p:pic>
        <p:nvPicPr>
          <p:cNvPr id="4" name="Picture 3"/>
          <p:cNvPicPr>
            <a:picLocks noChangeAspect="1"/>
          </p:cNvPicPr>
          <p:nvPr/>
        </p:nvPicPr>
        <p:blipFill>
          <a:blip r:embed="rId2"/>
          <a:stretch>
            <a:fillRect/>
          </a:stretch>
        </p:blipFill>
        <p:spPr>
          <a:xfrm>
            <a:off x="6003636" y="3042805"/>
            <a:ext cx="5522199" cy="3034722"/>
          </a:xfrm>
          <a:prstGeom prst="rect">
            <a:avLst/>
          </a:prstGeom>
        </p:spPr>
      </p:pic>
    </p:spTree>
    <p:extLst>
      <p:ext uri="{BB962C8B-B14F-4D97-AF65-F5344CB8AC3E}">
        <p14:creationId xmlns:p14="http://schemas.microsoft.com/office/powerpoint/2010/main" val="12568691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Teknologiapino </a:t>
            </a:r>
            <a:r>
              <a:rPr lang="mr-IN"/>
              <a:t>–</a:t>
            </a:r>
            <a:r>
              <a:rPr lang="fi-FI"/>
              <a:t> Microsoft </a:t>
            </a:r>
          </a:p>
        </p:txBody>
      </p:sp>
      <p:pic>
        <p:nvPicPr>
          <p:cNvPr id="4" name="Picture 2" descr="Microsoft Azure + Texas Instruments LaunchPad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202" y="1481620"/>
            <a:ext cx="7261163" cy="5167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1127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Teknologiapino, toinen näkemys</a:t>
            </a:r>
            <a:endParaRPr lang="fi-FI" dirty="0"/>
          </a:p>
        </p:txBody>
      </p:sp>
      <p:sp>
        <p:nvSpPr>
          <p:cNvPr id="3" name="Sisällön paikkamerkki 2"/>
          <p:cNvSpPr>
            <a:spLocks noGrp="1"/>
          </p:cNvSpPr>
          <p:nvPr>
            <p:ph idx="1"/>
          </p:nvPr>
        </p:nvSpPr>
        <p:spPr/>
        <p:txBody>
          <a:bodyPr vert="horz" lIns="91440" tIns="45720" rIns="91440" bIns="45720" rtlCol="0" anchor="t">
            <a:normAutofit/>
          </a:bodyPr>
          <a:lstStyle/>
          <a:p>
            <a:r>
              <a:rPr lang="FI-FI" dirty="0" err="1"/>
              <a:t>There</a:t>
            </a:r>
            <a:r>
              <a:rPr lang="FI-FI" dirty="0"/>
              <a:t> </a:t>
            </a:r>
            <a:r>
              <a:rPr lang="FI-FI" dirty="0" err="1"/>
              <a:t>are</a:t>
            </a:r>
            <a:r>
              <a:rPr lang="FI-FI" dirty="0"/>
              <a:t> </a:t>
            </a:r>
            <a:r>
              <a:rPr lang="FI-FI" dirty="0" err="1"/>
              <a:t>four</a:t>
            </a:r>
            <a:r>
              <a:rPr lang="FI-FI" dirty="0"/>
              <a:t> </a:t>
            </a:r>
            <a:r>
              <a:rPr lang="FI-FI" dirty="0" err="1"/>
              <a:t>important</a:t>
            </a:r>
            <a:r>
              <a:rPr lang="FI-FI" dirty="0"/>
              <a:t> </a:t>
            </a:r>
            <a:r>
              <a:rPr lang="FI-FI" dirty="0" err="1"/>
              <a:t>technological</a:t>
            </a:r>
            <a:r>
              <a:rPr lang="FI-FI" dirty="0"/>
              <a:t> </a:t>
            </a:r>
            <a:r>
              <a:rPr lang="FI-FI" dirty="0" err="1"/>
              <a:t>layers</a:t>
            </a:r>
            <a:r>
              <a:rPr lang="FI-FI" dirty="0"/>
              <a:t> </a:t>
            </a:r>
            <a:r>
              <a:rPr lang="FI-FI" dirty="0" err="1"/>
              <a:t>which</a:t>
            </a:r>
            <a:r>
              <a:rPr lang="FI-FI" dirty="0"/>
              <a:t> </a:t>
            </a:r>
            <a:r>
              <a:rPr lang="FI-FI" dirty="0" err="1"/>
              <a:t>constitute</a:t>
            </a:r>
            <a:r>
              <a:rPr lang="FI-FI" dirty="0"/>
              <a:t> </a:t>
            </a:r>
            <a:r>
              <a:rPr lang="FI-FI" dirty="0" err="1"/>
              <a:t>the</a:t>
            </a:r>
            <a:r>
              <a:rPr lang="FI-FI" dirty="0"/>
              <a:t> </a:t>
            </a:r>
            <a:r>
              <a:rPr lang="FI-FI" dirty="0" err="1"/>
              <a:t>concept</a:t>
            </a:r>
            <a:r>
              <a:rPr lang="FI-FI" dirty="0"/>
              <a:t> of Industrial Internet of </a:t>
            </a:r>
            <a:r>
              <a:rPr lang="FI-FI" dirty="0" err="1"/>
              <a:t>Things</a:t>
            </a:r>
            <a:r>
              <a:rPr lang="FI-FI" dirty="0"/>
              <a:t>:</a:t>
            </a:r>
            <a:endParaRPr lang="fi-FI" dirty="0"/>
          </a:p>
          <a:p>
            <a:pPr lvl="1"/>
            <a:r>
              <a:rPr lang="FI-FI" dirty="0"/>
              <a:t>(1) </a:t>
            </a:r>
            <a:r>
              <a:rPr lang="FI-FI" dirty="0" err="1"/>
              <a:t>Sensors</a:t>
            </a:r>
            <a:r>
              <a:rPr lang="FI-FI" dirty="0"/>
              <a:t> </a:t>
            </a:r>
            <a:r>
              <a:rPr lang="FI-FI" dirty="0" err="1"/>
              <a:t>that</a:t>
            </a:r>
            <a:r>
              <a:rPr lang="FI-FI" dirty="0"/>
              <a:t> </a:t>
            </a:r>
            <a:r>
              <a:rPr lang="FI-FI" dirty="0" err="1"/>
              <a:t>collect</a:t>
            </a:r>
            <a:r>
              <a:rPr lang="FI-FI" dirty="0"/>
              <a:t> data </a:t>
            </a:r>
            <a:r>
              <a:rPr lang="FI-FI" dirty="0" err="1"/>
              <a:t>from</a:t>
            </a:r>
            <a:r>
              <a:rPr lang="FI-FI" dirty="0"/>
              <a:t> products and </a:t>
            </a:r>
            <a:r>
              <a:rPr lang="FI-FI" dirty="0" err="1"/>
              <a:t>operations</a:t>
            </a:r>
            <a:r>
              <a:rPr lang="FI-FI" dirty="0"/>
              <a:t>,</a:t>
            </a:r>
            <a:endParaRPr lang="fi-FI" dirty="0"/>
          </a:p>
          <a:p>
            <a:pPr lvl="1"/>
            <a:r>
              <a:rPr lang="FI-FI" dirty="0"/>
              <a:t>(2) </a:t>
            </a:r>
            <a:r>
              <a:rPr lang="FI-FI" dirty="0" err="1"/>
              <a:t>reliable</a:t>
            </a:r>
            <a:r>
              <a:rPr lang="FI-FI" dirty="0"/>
              <a:t>, </a:t>
            </a:r>
            <a:r>
              <a:rPr lang="FI-FI" dirty="0" err="1"/>
              <a:t>real-time</a:t>
            </a:r>
            <a:r>
              <a:rPr lang="FI-FI" dirty="0"/>
              <a:t> data transmission,</a:t>
            </a:r>
            <a:endParaRPr lang="fi-FI" dirty="0"/>
          </a:p>
          <a:p>
            <a:pPr lvl="1"/>
            <a:r>
              <a:rPr lang="FI-FI" dirty="0"/>
              <a:t>(3) data </a:t>
            </a:r>
            <a:r>
              <a:rPr lang="FI-FI" dirty="0" err="1"/>
              <a:t>warehouse</a:t>
            </a:r>
            <a:r>
              <a:rPr lang="FI-FI" dirty="0"/>
              <a:t>, </a:t>
            </a:r>
            <a:r>
              <a:rPr lang="FI-FI" dirty="0" err="1"/>
              <a:t>which</a:t>
            </a:r>
            <a:r>
              <a:rPr lang="FI-FI" dirty="0"/>
              <a:t> </a:t>
            </a:r>
            <a:r>
              <a:rPr lang="FI-FI" dirty="0" err="1"/>
              <a:t>combines</a:t>
            </a:r>
            <a:r>
              <a:rPr lang="FI-FI" dirty="0"/>
              <a:t> data </a:t>
            </a:r>
            <a:r>
              <a:rPr lang="FI-FI" dirty="0" err="1"/>
              <a:t>from</a:t>
            </a:r>
            <a:r>
              <a:rPr lang="FI-FI" dirty="0"/>
              <a:t> </a:t>
            </a:r>
            <a:r>
              <a:rPr lang="FI-FI" dirty="0" err="1"/>
              <a:t>multiple</a:t>
            </a:r>
            <a:r>
              <a:rPr lang="FI-FI" dirty="0"/>
              <a:t> </a:t>
            </a:r>
            <a:r>
              <a:rPr lang="FI-FI" dirty="0" err="1"/>
              <a:t>sources</a:t>
            </a:r>
            <a:r>
              <a:rPr lang="FI-FI" dirty="0"/>
              <a:t>, and</a:t>
            </a:r>
            <a:endParaRPr lang="fi-FI" dirty="0"/>
          </a:p>
          <a:p>
            <a:pPr lvl="1"/>
            <a:r>
              <a:rPr lang="FI-FI" dirty="0"/>
              <a:t>(4) </a:t>
            </a:r>
            <a:r>
              <a:rPr lang="FI-FI" dirty="0" err="1"/>
              <a:t>analytics</a:t>
            </a:r>
            <a:r>
              <a:rPr lang="FI-FI" dirty="0"/>
              <a:t> </a:t>
            </a:r>
            <a:r>
              <a:rPr lang="FI-FI" dirty="0" err="1"/>
              <a:t>that</a:t>
            </a:r>
            <a:r>
              <a:rPr lang="FI-FI" dirty="0"/>
              <a:t> </a:t>
            </a:r>
            <a:r>
              <a:rPr lang="FI-FI" dirty="0" err="1"/>
              <a:t>refines</a:t>
            </a:r>
            <a:r>
              <a:rPr lang="FI-FI" dirty="0"/>
              <a:t> data into </a:t>
            </a:r>
            <a:r>
              <a:rPr lang="FI-FI" dirty="0" err="1"/>
              <a:t>meaningful</a:t>
            </a:r>
            <a:r>
              <a:rPr lang="FI-FI" dirty="0"/>
              <a:t> </a:t>
            </a:r>
            <a:r>
              <a:rPr lang="FI-FI" dirty="0" err="1"/>
              <a:t>information</a:t>
            </a:r>
            <a:r>
              <a:rPr lang="FI-FI" dirty="0"/>
              <a:t> for </a:t>
            </a:r>
            <a:r>
              <a:rPr lang="FI-FI" dirty="0" err="1"/>
              <a:t>decision</a:t>
            </a:r>
            <a:r>
              <a:rPr lang="FI-FI" dirty="0"/>
              <a:t> </a:t>
            </a:r>
            <a:r>
              <a:rPr lang="FI-FI" dirty="0" err="1"/>
              <a:t>support</a:t>
            </a:r>
            <a:endParaRPr lang="FI-FI" dirty="0"/>
          </a:p>
        </p:txBody>
      </p:sp>
    </p:spTree>
    <p:extLst>
      <p:ext uri="{BB962C8B-B14F-4D97-AF65-F5344CB8AC3E}">
        <p14:creationId xmlns:p14="http://schemas.microsoft.com/office/powerpoint/2010/main" val="1583351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z="4000"/>
              <a:t>Datan analysointi pilvipalvelussa</a:t>
            </a:r>
          </a:p>
        </p:txBody>
      </p:sp>
      <p:sp>
        <p:nvSpPr>
          <p:cNvPr id="4" name="Rectangle 3"/>
          <p:cNvSpPr/>
          <p:nvPr/>
        </p:nvSpPr>
        <p:spPr>
          <a:xfrm>
            <a:off x="1775520" y="1700808"/>
            <a:ext cx="1512168" cy="46085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5" name="Rectangle 4"/>
          <p:cNvSpPr/>
          <p:nvPr/>
        </p:nvSpPr>
        <p:spPr>
          <a:xfrm>
            <a:off x="1785469" y="1700808"/>
            <a:ext cx="15022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Devices</a:t>
            </a:r>
            <a:endParaRPr lang="fi-FI" b="1"/>
          </a:p>
        </p:txBody>
      </p:sp>
      <p:sp>
        <p:nvSpPr>
          <p:cNvPr id="6" name="Rectangle 5"/>
          <p:cNvSpPr/>
          <p:nvPr/>
        </p:nvSpPr>
        <p:spPr>
          <a:xfrm>
            <a:off x="1847530" y="2348880"/>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 PLC</a:t>
            </a:r>
          </a:p>
        </p:txBody>
      </p:sp>
      <p:sp>
        <p:nvSpPr>
          <p:cNvPr id="7" name="Rectangle 6"/>
          <p:cNvSpPr/>
          <p:nvPr/>
        </p:nvSpPr>
        <p:spPr>
          <a:xfrm>
            <a:off x="1847529" y="2936087"/>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8" name="Rectangle 7"/>
          <p:cNvSpPr/>
          <p:nvPr/>
        </p:nvSpPr>
        <p:spPr>
          <a:xfrm>
            <a:off x="1847529" y="5237823"/>
            <a:ext cx="1368151" cy="9580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IP </a:t>
            </a:r>
            <a:r>
              <a:rPr lang="fi-FI" err="1"/>
              <a:t>Capable</a:t>
            </a:r>
            <a:r>
              <a:rPr lang="fi-FI"/>
              <a:t/>
            </a:r>
            <a:br>
              <a:rPr lang="fi-FI"/>
            </a:br>
            <a:r>
              <a:rPr lang="fi-FI" err="1"/>
              <a:t>Devices</a:t>
            </a:r>
            <a:endParaRPr lang="fi-FI"/>
          </a:p>
        </p:txBody>
      </p:sp>
      <p:sp>
        <p:nvSpPr>
          <p:cNvPr id="9" name="Rectangle 8"/>
          <p:cNvSpPr/>
          <p:nvPr/>
        </p:nvSpPr>
        <p:spPr>
          <a:xfrm>
            <a:off x="1847529" y="3523295"/>
            <a:ext cx="1368151"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Wireless </a:t>
            </a:r>
            <a:r>
              <a:rPr lang="fi-FI" err="1"/>
              <a:t>Sensor</a:t>
            </a:r>
            <a:r>
              <a:rPr lang="fi-FI"/>
              <a:t/>
            </a:r>
            <a:br>
              <a:rPr lang="fi-FI"/>
            </a:br>
            <a:r>
              <a:rPr lang="fi-FI"/>
              <a:t>Networks</a:t>
            </a:r>
          </a:p>
        </p:txBody>
      </p:sp>
      <p:sp>
        <p:nvSpPr>
          <p:cNvPr id="10" name="Rectangle 9"/>
          <p:cNvSpPr/>
          <p:nvPr/>
        </p:nvSpPr>
        <p:spPr>
          <a:xfrm>
            <a:off x="1850037" y="4630524"/>
            <a:ext cx="1368152"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PI</a:t>
            </a:r>
          </a:p>
        </p:txBody>
      </p:sp>
      <p:sp>
        <p:nvSpPr>
          <p:cNvPr id="12" name="Rectangle 11"/>
          <p:cNvSpPr/>
          <p:nvPr/>
        </p:nvSpPr>
        <p:spPr>
          <a:xfrm>
            <a:off x="3503712"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13" name="Rectangle 12"/>
          <p:cNvSpPr/>
          <p:nvPr/>
        </p:nvSpPr>
        <p:spPr>
          <a:xfrm>
            <a:off x="3503711" y="1700808"/>
            <a:ext cx="1450109"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Collection</a:t>
            </a:r>
            <a:endParaRPr lang="fi-FI" b="1"/>
          </a:p>
        </p:txBody>
      </p:sp>
      <p:sp>
        <p:nvSpPr>
          <p:cNvPr id="20" name="Rectangle 19"/>
          <p:cNvSpPr/>
          <p:nvPr/>
        </p:nvSpPr>
        <p:spPr>
          <a:xfrm>
            <a:off x="3575720" y="3257278"/>
            <a:ext cx="1302148" cy="15121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Field</a:t>
            </a:r>
            <a:endParaRPr lang="fi-FI"/>
          </a:p>
          <a:p>
            <a:pPr algn="ctr"/>
            <a:r>
              <a:rPr lang="fi-FI" err="1"/>
              <a:t>Gateways</a:t>
            </a:r>
            <a:endParaRPr lang="fi-FI"/>
          </a:p>
          <a:p>
            <a:pPr algn="ctr"/>
            <a:r>
              <a:rPr lang="fi-FI"/>
              <a:t>(OPC UA to MQTT/</a:t>
            </a:r>
            <a:br>
              <a:rPr lang="fi-FI"/>
            </a:br>
            <a:r>
              <a:rPr lang="fi-FI"/>
              <a:t>AMQP)</a:t>
            </a:r>
          </a:p>
        </p:txBody>
      </p:sp>
      <p:sp>
        <p:nvSpPr>
          <p:cNvPr id="21" name="Rectangle 20"/>
          <p:cNvSpPr/>
          <p:nvPr/>
        </p:nvSpPr>
        <p:spPr>
          <a:xfrm>
            <a:off x="5169840" y="1700808"/>
            <a:ext cx="1450108" cy="4248472"/>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2" name="Rectangle 21"/>
          <p:cNvSpPr/>
          <p:nvPr/>
        </p:nvSpPr>
        <p:spPr>
          <a:xfrm>
            <a:off x="5169840" y="1700808"/>
            <a:ext cx="1450109" cy="79208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a:t>Message</a:t>
            </a:r>
          </a:p>
          <a:p>
            <a:pPr algn="ctr"/>
            <a:r>
              <a:rPr lang="fi-FI" b="1" err="1"/>
              <a:t>Broker</a:t>
            </a:r>
            <a:endParaRPr lang="fi-FI" b="1"/>
          </a:p>
        </p:txBody>
      </p:sp>
      <p:sp>
        <p:nvSpPr>
          <p:cNvPr id="23" name="Rectangle 22"/>
          <p:cNvSpPr/>
          <p:nvPr/>
        </p:nvSpPr>
        <p:spPr>
          <a:xfrm>
            <a:off x="5241847" y="3215556"/>
            <a:ext cx="1306092" cy="1579019"/>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Kafka</a:t>
            </a:r>
          </a:p>
          <a:p>
            <a:pPr algn="ctr"/>
            <a:r>
              <a:rPr lang="fi-FI" err="1"/>
              <a:t>Event</a:t>
            </a:r>
            <a:r>
              <a:rPr lang="fi-FI"/>
              <a:t> </a:t>
            </a:r>
            <a:r>
              <a:rPr lang="fi-FI" err="1"/>
              <a:t>Hubs</a:t>
            </a:r>
            <a:endParaRPr lang="fi-FI"/>
          </a:p>
          <a:p>
            <a:pPr algn="ctr"/>
            <a:r>
              <a:rPr lang="fi-FI" err="1"/>
              <a:t>IoT</a:t>
            </a:r>
            <a:r>
              <a:rPr lang="fi-FI"/>
              <a:t> </a:t>
            </a:r>
            <a:r>
              <a:rPr lang="fi-FI" err="1"/>
              <a:t>Hub</a:t>
            </a:r>
            <a:endParaRPr lang="fi-FI"/>
          </a:p>
        </p:txBody>
      </p:sp>
      <p:sp>
        <p:nvSpPr>
          <p:cNvPr id="24" name="Rectangle 23"/>
          <p:cNvSpPr/>
          <p:nvPr/>
        </p:nvSpPr>
        <p:spPr>
          <a:xfrm>
            <a:off x="6872272" y="1700808"/>
            <a:ext cx="1450108" cy="4824536"/>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5" name="Rectangle 24"/>
          <p:cNvSpPr/>
          <p:nvPr/>
        </p:nvSpPr>
        <p:spPr>
          <a:xfrm>
            <a:off x="6872272" y="1700808"/>
            <a:ext cx="1450109" cy="115212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Trans</a:t>
            </a:r>
            <a:r>
              <a:rPr lang="fi-FI" b="1"/>
              <a:t>-</a:t>
            </a:r>
            <a:br>
              <a:rPr lang="fi-FI" b="1"/>
            </a:br>
            <a:r>
              <a:rPr lang="fi-FI" b="1" err="1"/>
              <a:t>formation</a:t>
            </a:r>
            <a:r>
              <a:rPr lang="fi-FI" b="1"/>
              <a:t>,</a:t>
            </a:r>
          </a:p>
          <a:p>
            <a:pPr algn="ctr"/>
            <a:r>
              <a:rPr lang="fi-FI" b="1"/>
              <a:t>Storage</a:t>
            </a:r>
          </a:p>
        </p:txBody>
      </p:sp>
      <p:sp>
        <p:nvSpPr>
          <p:cNvPr id="26" name="Rectangle 25"/>
          <p:cNvSpPr/>
          <p:nvPr/>
        </p:nvSpPr>
        <p:spPr>
          <a:xfrm>
            <a:off x="6951098" y="3098228"/>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Real-</a:t>
            </a:r>
            <a:r>
              <a:rPr lang="fi-FI" err="1"/>
              <a:t>time</a:t>
            </a:r>
            <a:endParaRPr lang="fi-FI"/>
          </a:p>
          <a:p>
            <a:pPr algn="ctr"/>
            <a:r>
              <a:rPr lang="fi-FI"/>
              <a:t>Analytics</a:t>
            </a:r>
          </a:p>
        </p:txBody>
      </p:sp>
      <p:sp>
        <p:nvSpPr>
          <p:cNvPr id="27" name="Flowchart: Magnetic Disk 26"/>
          <p:cNvSpPr/>
          <p:nvPr/>
        </p:nvSpPr>
        <p:spPr>
          <a:xfrm>
            <a:off x="6944279" y="4049369"/>
            <a:ext cx="1306092" cy="12795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err="1"/>
              <a:t>Database</a:t>
            </a:r>
            <a:endParaRPr lang="fi-FI"/>
          </a:p>
        </p:txBody>
      </p:sp>
      <p:sp>
        <p:nvSpPr>
          <p:cNvPr id="30" name="Rectangle 29"/>
          <p:cNvSpPr/>
          <p:nvPr/>
        </p:nvSpPr>
        <p:spPr>
          <a:xfrm>
            <a:off x="8759584"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31" name="Rectangle 30"/>
          <p:cNvSpPr/>
          <p:nvPr/>
        </p:nvSpPr>
        <p:spPr>
          <a:xfrm>
            <a:off x="8760691" y="1700808"/>
            <a:ext cx="1450109" cy="7920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Presentationand</a:t>
            </a:r>
            <a:r>
              <a:rPr lang="fi-FI" b="1"/>
              <a:t> action</a:t>
            </a:r>
          </a:p>
        </p:txBody>
      </p:sp>
      <p:sp>
        <p:nvSpPr>
          <p:cNvPr id="32" name="Rectangle 31"/>
          <p:cNvSpPr/>
          <p:nvPr/>
        </p:nvSpPr>
        <p:spPr>
          <a:xfrm>
            <a:off x="6944279" y="5612082"/>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Batch</a:t>
            </a:r>
            <a:endParaRPr lang="fi-FI"/>
          </a:p>
          <a:p>
            <a:pPr algn="ctr"/>
            <a:r>
              <a:rPr lang="fi-FI"/>
              <a:t>Analytics</a:t>
            </a:r>
          </a:p>
        </p:txBody>
      </p:sp>
      <p:sp>
        <p:nvSpPr>
          <p:cNvPr id="33" name="Rectangle 32"/>
          <p:cNvSpPr/>
          <p:nvPr/>
        </p:nvSpPr>
        <p:spPr>
          <a:xfrm>
            <a:off x="8831592" y="259417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Dashboards</a:t>
            </a:r>
            <a:endParaRPr lang="fi-FI"/>
          </a:p>
        </p:txBody>
      </p:sp>
      <p:sp>
        <p:nvSpPr>
          <p:cNvPr id="34" name="Rectangle 33"/>
          <p:cNvSpPr/>
          <p:nvPr/>
        </p:nvSpPr>
        <p:spPr>
          <a:xfrm>
            <a:off x="8826431" y="331683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Business</a:t>
            </a:r>
            <a:br>
              <a:rPr lang="fi-FI"/>
            </a:br>
            <a:r>
              <a:rPr lang="fi-FI" err="1"/>
              <a:t>intelligence</a:t>
            </a:r>
            <a:endParaRPr lang="fi-FI"/>
          </a:p>
        </p:txBody>
      </p:sp>
      <p:sp>
        <p:nvSpPr>
          <p:cNvPr id="35" name="Rectangle 34"/>
          <p:cNvSpPr/>
          <p:nvPr/>
        </p:nvSpPr>
        <p:spPr>
          <a:xfrm>
            <a:off x="8826431" y="4015624"/>
            <a:ext cx="1306092" cy="9975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Devices</a:t>
            </a:r>
            <a:r>
              <a:rPr lang="fi-FI"/>
              <a:t> </a:t>
            </a:r>
            <a:r>
              <a:rPr lang="fi-FI" err="1"/>
              <a:t>or</a:t>
            </a:r>
            <a:r>
              <a:rPr lang="fi-FI"/>
              <a:t/>
            </a:r>
            <a:br>
              <a:rPr lang="fi-FI"/>
            </a:br>
            <a:r>
              <a:rPr lang="fi-FI" err="1"/>
              <a:t>services</a:t>
            </a:r>
            <a:r>
              <a:rPr lang="fi-FI"/>
              <a:t> to</a:t>
            </a:r>
          </a:p>
          <a:p>
            <a:pPr algn="ctr"/>
            <a:r>
              <a:rPr lang="fi-FI" err="1"/>
              <a:t>take</a:t>
            </a:r>
            <a:r>
              <a:rPr lang="fi-FI"/>
              <a:t> action</a:t>
            </a:r>
          </a:p>
        </p:txBody>
      </p:sp>
      <p:sp>
        <p:nvSpPr>
          <p:cNvPr id="36" name="Right Arrow 35"/>
          <p:cNvSpPr/>
          <p:nvPr/>
        </p:nvSpPr>
        <p:spPr>
          <a:xfrm>
            <a:off x="10070295" y="4381690"/>
            <a:ext cx="355965" cy="2654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cxnSp>
        <p:nvCxnSpPr>
          <p:cNvPr id="39" name="Straight Arrow Connector 38"/>
          <p:cNvCxnSpPr>
            <a:stCxn id="4" idx="3"/>
            <a:endCxn id="20" idx="1"/>
          </p:cNvCxnSpPr>
          <p:nvPr/>
        </p:nvCxnSpPr>
        <p:spPr>
          <a:xfrm>
            <a:off x="3287688" y="4005065"/>
            <a:ext cx="288032" cy="82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a:stCxn id="20" idx="3"/>
            <a:endCxn id="23" idx="1"/>
          </p:cNvCxnSpPr>
          <p:nvPr/>
        </p:nvCxnSpPr>
        <p:spPr>
          <a:xfrm flipV="1">
            <a:off x="4877869" y="4005065"/>
            <a:ext cx="363979" cy="82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a:stCxn id="23" idx="3"/>
            <a:endCxn id="26" idx="1"/>
          </p:cNvCxnSpPr>
          <p:nvPr/>
        </p:nvCxnSpPr>
        <p:spPr>
          <a:xfrm flipV="1">
            <a:off x="6547940" y="3479639"/>
            <a:ext cx="403159" cy="5254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p:cNvCxnSpPr/>
          <p:nvPr/>
        </p:nvCxnSpPr>
        <p:spPr>
          <a:xfrm>
            <a:off x="6564962" y="4005066"/>
            <a:ext cx="386137" cy="376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p:cNvCxnSpPr>
            <a:endCxn id="32" idx="0"/>
          </p:cNvCxnSpPr>
          <p:nvPr/>
        </p:nvCxnSpPr>
        <p:spPr>
          <a:xfrm flipH="1">
            <a:off x="7597326" y="5328913"/>
            <a:ext cx="6819" cy="283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p:cNvCxnSpPr>
            <a:stCxn id="26" idx="3"/>
          </p:cNvCxnSpPr>
          <p:nvPr/>
        </p:nvCxnSpPr>
        <p:spPr>
          <a:xfrm flipV="1">
            <a:off x="8257191" y="3479638"/>
            <a:ext cx="501287"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p:cNvCxnSpPr>
            <a:stCxn id="32" idx="3"/>
          </p:cNvCxnSpPr>
          <p:nvPr/>
        </p:nvCxnSpPr>
        <p:spPr>
          <a:xfrm flipV="1">
            <a:off x="8250371" y="5517232"/>
            <a:ext cx="508106" cy="4762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440272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normAutofit fontScale="85000" lnSpcReduction="20000"/>
          </a:bodyPr>
          <a:lstStyle/>
          <a:p>
            <a:r>
              <a:rPr lang="fi-FI"/>
              <a:t>Edellä esitetty teknologiapino rakentuu samojen peruselementtien varaan kuin saksalainen </a:t>
            </a:r>
            <a:r>
              <a:rPr lang="fi-FI" err="1"/>
              <a:t>Industrie</a:t>
            </a:r>
            <a:r>
              <a:rPr lang="fi-FI"/>
              <a:t> 4.0 (Ahlqvist ym. 2015).</a:t>
            </a:r>
          </a:p>
          <a:p>
            <a:r>
              <a:rPr lang="fi-FI"/>
              <a:t>Pinon alimmalla tasolla ovat sensorit, jotka on asennettu seurattavaan laitteeseen.</a:t>
            </a:r>
          </a:p>
          <a:p>
            <a:r>
              <a:rPr lang="fi-FI"/>
              <a:t>Toisella tasolla on tietoliikenneratkaisut, joita käytetään datan siirtämisessä laitteelta pilvipalveluun. Etähallinnan tapauksessa taso kaksi huolehtii myös datan siirtämisestä pilvipalvelusta laitteen suuntaan.</a:t>
            </a:r>
          </a:p>
          <a:p>
            <a:r>
              <a:rPr lang="fi-FI"/>
              <a:t>Kolmannella tasolla on keskitetty tietovarasto, johon laitteelta kerätty data tallennetaan.</a:t>
            </a:r>
          </a:p>
          <a:p>
            <a:r>
              <a:rPr lang="fi-FI"/>
              <a:t>Tasolla neljä tapahtuu kerätyn datan analysointi.</a:t>
            </a:r>
          </a:p>
          <a:p>
            <a:r>
              <a:rPr lang="fi-FI"/>
              <a:t>Viidennellä olevat sovellukset vastaavat analysoinnin tulosten visualisoinnista.</a:t>
            </a:r>
          </a:p>
          <a:p>
            <a:r>
              <a:rPr lang="fi-FI"/>
              <a:t>Tasolla kuusi on digitaalinen lisäarvopalvelu, joka nivoutuu yrityksen liiketoimintaprosesseihin. (Collin &amp; Saarelainen 2016, 143.) </a:t>
            </a:r>
          </a:p>
          <a:p>
            <a:endParaRPr lang="fi-FI"/>
          </a:p>
          <a:p>
            <a:endParaRPr lang="fi-FI"/>
          </a:p>
        </p:txBody>
      </p:sp>
    </p:spTree>
    <p:extLst>
      <p:ext uri="{BB962C8B-B14F-4D97-AF65-F5344CB8AC3E}">
        <p14:creationId xmlns:p14="http://schemas.microsoft.com/office/powerpoint/2010/main" val="4634776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lstStyle/>
          <a:p>
            <a:r>
              <a:rPr lang="fi-FI"/>
              <a:t>Kahdella alimmalla tasolla tapahtuu anturien suorittama mittaaminen, mittausdatan mahdol­linen esikäsittely sekä datan lähettäminen pilvipalveluun.</a:t>
            </a:r>
          </a:p>
          <a:p>
            <a:r>
              <a:rPr lang="fi-FI"/>
              <a:t>Yleensä datan lähettäminen pilvi­palveluun tehdään hyödyntäen kohdepalvelun REST-rajapintaa tai MQTT- tai AMQP-protokollia.</a:t>
            </a:r>
          </a:p>
          <a:p>
            <a:r>
              <a:rPr lang="fi-FI"/>
              <a:t>Pilvipalveluiden ja </a:t>
            </a:r>
            <a:r>
              <a:rPr lang="fi-FI" err="1"/>
              <a:t>IoT</a:t>
            </a:r>
            <a:r>
              <a:rPr lang="fi-FI"/>
              <a:t>-alustojen tarjoajilla on yleensä kommunikointia varten malliratkaisuja useille erilaisille laitteille.</a:t>
            </a:r>
          </a:p>
          <a:p>
            <a:r>
              <a:rPr lang="fi-FI"/>
              <a:t>Esimerkiksi Microsoftin </a:t>
            </a:r>
            <a:r>
              <a:rPr lang="fi-FI" err="1"/>
              <a:t>Azure</a:t>
            </a:r>
            <a:r>
              <a:rPr lang="fi-FI"/>
              <a:t> </a:t>
            </a:r>
            <a:r>
              <a:rPr lang="fi-FI" err="1"/>
              <a:t>IoT</a:t>
            </a:r>
            <a:r>
              <a:rPr lang="fi-FI"/>
              <a:t> -palvelu generoi mallikoodia kaikille yleisimmille käyttöjärjestelmille, ohjelmointikielille ja sulautetuille testi­alus­toille (Microsoft [Viitattu 25.8.2016]).</a:t>
            </a:r>
          </a:p>
          <a:p>
            <a:endParaRPr lang="fi-FI"/>
          </a:p>
        </p:txBody>
      </p:sp>
    </p:spTree>
    <p:extLst>
      <p:ext uri="{BB962C8B-B14F-4D97-AF65-F5344CB8AC3E}">
        <p14:creationId xmlns:p14="http://schemas.microsoft.com/office/powerpoint/2010/main" val="6262775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lstStyle/>
          <a:p>
            <a:r>
              <a:rPr lang="fi-FI"/>
              <a:t>Myös automaatiojärjestelmien toimittajat ovat huomioineet pilvipalvelut ja </a:t>
            </a:r>
            <a:r>
              <a:rPr lang="fi-FI" err="1"/>
              <a:t>IoT</a:t>
            </a:r>
            <a:r>
              <a:rPr lang="fi-FI"/>
              <a:t>-alustat tuot­teis­­saan.</a:t>
            </a:r>
          </a:p>
          <a:p>
            <a:r>
              <a:rPr lang="fi-FI"/>
              <a:t>Saksalainen </a:t>
            </a:r>
            <a:r>
              <a:rPr lang="fi-FI" err="1"/>
              <a:t>Beckhoff</a:t>
            </a:r>
            <a:r>
              <a:rPr lang="fi-FI"/>
              <a:t> tarjoaa asiakkailleen useita erilaisia tapoja datan lähettä­miseen ohjelmoitavista logiikoistaan muun muassa Microsoftin, Amazonin ja </a:t>
            </a:r>
            <a:r>
              <a:rPr lang="fi-FI" err="1"/>
              <a:t>SAPin</a:t>
            </a:r>
            <a:r>
              <a:rPr lang="fi-FI"/>
              <a:t> pilvi­palveluihin (</a:t>
            </a:r>
            <a:r>
              <a:rPr lang="fi-FI" err="1"/>
              <a:t>Beckhoff</a:t>
            </a:r>
            <a:r>
              <a:rPr lang="fi-FI"/>
              <a:t> 2016).</a:t>
            </a:r>
          </a:p>
          <a:p>
            <a:endParaRPr lang="fi-FI"/>
          </a:p>
          <a:p>
            <a:endParaRPr lang="fi-FI"/>
          </a:p>
        </p:txBody>
      </p:sp>
    </p:spTree>
    <p:extLst>
      <p:ext uri="{BB962C8B-B14F-4D97-AF65-F5344CB8AC3E}">
        <p14:creationId xmlns:p14="http://schemas.microsoft.com/office/powerpoint/2010/main" val="16587199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normAutofit lnSpcReduction="10000"/>
          </a:bodyPr>
          <a:lstStyle/>
          <a:p>
            <a:r>
              <a:rPr lang="fi-FI"/>
              <a:t>Yleinen tapa on myös kerätä paikallinen data yhteen tai useampaan solmukohtaan (</a:t>
            </a:r>
            <a:r>
              <a:rPr lang="fi-FI" err="1"/>
              <a:t>gateway</a:t>
            </a:r>
            <a:r>
              <a:rPr lang="fi-FI"/>
              <a:t>) ennen kuin se lähetetään eteenpäin.</a:t>
            </a:r>
          </a:p>
          <a:p>
            <a:r>
              <a:rPr lang="fi-FI"/>
              <a:t>Siemensin </a:t>
            </a:r>
            <a:r>
              <a:rPr lang="fi-FI" err="1"/>
              <a:t>MindSphere</a:t>
            </a:r>
            <a:r>
              <a:rPr lang="fi-FI"/>
              <a:t>-järjestelmä noudattaa tätä niin sanottua yhdyskäytäväarkkitehtuuria.</a:t>
            </a:r>
          </a:p>
          <a:p>
            <a:r>
              <a:rPr lang="fi-FI"/>
              <a:t>Siemensin järjestelmässä on sulautettu teollisuus-PC, joka kerää suoraan dataa Siemensin logiikoilta ja välittää sen </a:t>
            </a:r>
            <a:r>
              <a:rPr lang="fi-FI" err="1"/>
              <a:t>MindSphere</a:t>
            </a:r>
            <a:r>
              <a:rPr lang="fi-FI"/>
              <a:t>-pilvipalveluun (Siemens [Viitattu 25.8.2016]).</a:t>
            </a:r>
          </a:p>
          <a:p>
            <a:r>
              <a:rPr lang="fi-FI"/>
              <a:t>Järjestelmä voi kerätä dataa myös muiden valmistajien laitteilta käyttäen OPC UA -tekniikkaa.</a:t>
            </a:r>
          </a:p>
          <a:p>
            <a:r>
              <a:rPr lang="fi-FI"/>
              <a:t>Myös </a:t>
            </a:r>
            <a:r>
              <a:rPr lang="fi-FI" err="1"/>
              <a:t>Beckhoffilla</a:t>
            </a:r>
            <a:r>
              <a:rPr lang="fi-FI"/>
              <a:t> on tarjolla </a:t>
            </a:r>
            <a:r>
              <a:rPr lang="fi-FI" err="1"/>
              <a:t>gateway</a:t>
            </a:r>
            <a:r>
              <a:rPr lang="fi-FI"/>
              <a:t>-tyyppisiä ratkaisuja.</a:t>
            </a:r>
          </a:p>
          <a:p>
            <a:endParaRPr lang="fi-FI"/>
          </a:p>
        </p:txBody>
      </p:sp>
    </p:spTree>
    <p:extLst>
      <p:ext uri="{BB962C8B-B14F-4D97-AF65-F5344CB8AC3E}">
        <p14:creationId xmlns:p14="http://schemas.microsoft.com/office/powerpoint/2010/main" val="1042950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Sisältö ja oppitunnit (1/4)</a:t>
            </a:r>
            <a:endParaRPr lang="fi-FI" dirty="0"/>
          </a:p>
        </p:txBody>
      </p:sp>
      <p:sp>
        <p:nvSpPr>
          <p:cNvPr id="3" name="Content Placeholder 2"/>
          <p:cNvSpPr>
            <a:spLocks noGrp="1"/>
          </p:cNvSpPr>
          <p:nvPr>
            <p:ph idx="1"/>
          </p:nvPr>
        </p:nvSpPr>
        <p:spPr/>
        <p:txBody>
          <a:bodyPr>
            <a:normAutofit/>
          </a:bodyPr>
          <a:lstStyle/>
          <a:p>
            <a:pPr lvl="0"/>
            <a:r>
              <a:rPr lang="fi-FI" sz="3200" dirty="0" smtClean="0"/>
              <a:t>10.1.2020, Auditorio</a:t>
            </a:r>
          </a:p>
          <a:p>
            <a:pPr lvl="1"/>
            <a:r>
              <a:rPr lang="fi-FI" sz="2800" dirty="0" smtClean="0"/>
              <a:t>Käsitteet</a:t>
            </a:r>
          </a:p>
          <a:p>
            <a:pPr lvl="1"/>
            <a:r>
              <a:rPr lang="fi-FI" sz="2800" dirty="0" smtClean="0"/>
              <a:t>Teollisen internetin perusteet</a:t>
            </a:r>
            <a:endParaRPr lang="fi-FI" sz="2800" dirty="0"/>
          </a:p>
          <a:p>
            <a:pPr lvl="1"/>
            <a:r>
              <a:rPr lang="fi-FI" sz="2800" dirty="0"/>
              <a:t>Esimerkkejä sovelluksista</a:t>
            </a:r>
          </a:p>
          <a:p>
            <a:pPr lvl="1"/>
            <a:r>
              <a:rPr lang="fi-FI" sz="2800" dirty="0" smtClean="0"/>
              <a:t>Teollisen internetin vaikutus liiketoimintaan</a:t>
            </a:r>
          </a:p>
          <a:p>
            <a:pPr lvl="1"/>
            <a:r>
              <a:rPr lang="fi-FI" sz="2800" dirty="0"/>
              <a:t>Teknologiat ja </a:t>
            </a:r>
            <a:r>
              <a:rPr lang="fi-FI" sz="2800" dirty="0" smtClean="0"/>
              <a:t>teknologiapino</a:t>
            </a:r>
            <a:endParaRPr lang="fi-FI" sz="2800" dirty="0"/>
          </a:p>
          <a:p>
            <a:pPr lvl="1"/>
            <a:endParaRPr lang="fi-FI" sz="2800" dirty="0" smtClean="0"/>
          </a:p>
          <a:p>
            <a:endParaRPr lang="fi-FI" sz="3200" dirty="0"/>
          </a:p>
        </p:txBody>
      </p:sp>
    </p:spTree>
    <p:extLst>
      <p:ext uri="{BB962C8B-B14F-4D97-AF65-F5344CB8AC3E}">
        <p14:creationId xmlns:p14="http://schemas.microsoft.com/office/powerpoint/2010/main" val="28098288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lstStyle/>
          <a:p>
            <a:r>
              <a:rPr lang="fi-FI"/>
              <a:t>Teknologiapinon neljä ylintä tasoa on toteutettu yleensä pilvipalvelussa. Näiden tasojen tehtävänä on jalostaa sensoreilta saatua dataa liiketoimintaa palvelevaksi informaatioksi (Collin &amp; Saarelainen 2016, 143).</a:t>
            </a:r>
          </a:p>
          <a:p>
            <a:r>
              <a:rPr lang="fi-FI"/>
              <a:t>Tasojen numerojärjestys ei kuvaa aina tiedon virtaamisen järjestystä pilvipalvelussa. Esimerkiksi reaaliaikainen analyysi tehdään usein kytkeytymällä suoraan saapuvaan datavirtaan ennen datan tallentamista tietovarastoon.</a:t>
            </a:r>
          </a:p>
          <a:p>
            <a:endParaRPr lang="fi-FI"/>
          </a:p>
        </p:txBody>
      </p:sp>
    </p:spTree>
    <p:extLst>
      <p:ext uri="{BB962C8B-B14F-4D97-AF65-F5344CB8AC3E}">
        <p14:creationId xmlns:p14="http://schemas.microsoft.com/office/powerpoint/2010/main" val="13057933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smtClean="0"/>
              <a:t>Sensorit ja muut datan tuottajat</a:t>
            </a:r>
            <a:endParaRPr lang="fi-FI" dirty="0"/>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37755074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Sensorit</a:t>
            </a:r>
            <a:endParaRPr lang="fi-FI" dirty="0"/>
          </a:p>
        </p:txBody>
      </p:sp>
      <p:sp>
        <p:nvSpPr>
          <p:cNvPr id="3" name="Content Placeholder 2"/>
          <p:cNvSpPr>
            <a:spLocks noGrp="1"/>
          </p:cNvSpPr>
          <p:nvPr>
            <p:ph idx="1"/>
          </p:nvPr>
        </p:nvSpPr>
        <p:spPr/>
        <p:txBody>
          <a:bodyPr/>
          <a:lstStyle/>
          <a:p>
            <a:r>
              <a:rPr lang="fi-FI" dirty="0" smtClean="0"/>
              <a:t>Tyypilliset mittaussuureet</a:t>
            </a:r>
          </a:p>
          <a:p>
            <a:pPr lvl="1"/>
            <a:r>
              <a:rPr lang="fi-FI" dirty="0" smtClean="0"/>
              <a:t>Kiihtyvyys, asento, värähtely, liikkeessä oleminen (kiihtyvyysanturi, gyroskooppi)</a:t>
            </a:r>
          </a:p>
          <a:p>
            <a:pPr lvl="1"/>
            <a:r>
              <a:rPr lang="fi-FI" dirty="0" smtClean="0"/>
              <a:t>Paikka, nopeus (GPS, pyörien pyörimisnopeus ja niiden erotus, gyroskooppi)</a:t>
            </a:r>
          </a:p>
          <a:p>
            <a:pPr lvl="1"/>
            <a:r>
              <a:rPr lang="fi-FI" dirty="0" smtClean="0"/>
              <a:t>Pinnankorkeus, virtausnopeus, paine (</a:t>
            </a:r>
            <a:r>
              <a:rPr lang="fi-FI" dirty="0" err="1" smtClean="0"/>
              <a:t>paineunturi</a:t>
            </a:r>
            <a:r>
              <a:rPr lang="fi-FI" dirty="0" smtClean="0"/>
              <a:t>=</a:t>
            </a:r>
          </a:p>
          <a:p>
            <a:pPr lvl="1"/>
            <a:r>
              <a:rPr lang="fi-FI" dirty="0" smtClean="0"/>
              <a:t>Lämpötila, kosteus</a:t>
            </a:r>
          </a:p>
          <a:p>
            <a:pPr lvl="1"/>
            <a:r>
              <a:rPr lang="fi-FI" dirty="0" smtClean="0"/>
              <a:t>Kemiallinen ominaisuus, koostumus</a:t>
            </a:r>
          </a:p>
          <a:p>
            <a:pPr lvl="1"/>
            <a:r>
              <a:rPr lang="fi-FI" dirty="0" smtClean="0"/>
              <a:t>Valoisuus</a:t>
            </a:r>
          </a:p>
          <a:p>
            <a:pPr lvl="1"/>
            <a:r>
              <a:rPr lang="fi-FI" dirty="0" smtClean="0"/>
              <a:t>Äänen voimakkuus</a:t>
            </a:r>
          </a:p>
          <a:p>
            <a:pPr lvl="1"/>
            <a:r>
              <a:rPr lang="fi-FI" dirty="0" smtClean="0"/>
              <a:t>Radioaktiivisuus</a:t>
            </a:r>
          </a:p>
          <a:p>
            <a:pPr lvl="1"/>
            <a:r>
              <a:rPr lang="fi-FI" dirty="0" smtClean="0"/>
              <a:t>Virta, jännite</a:t>
            </a:r>
          </a:p>
          <a:p>
            <a:pPr lvl="1"/>
            <a:endParaRPr lang="fi-FI" dirty="0"/>
          </a:p>
        </p:txBody>
      </p:sp>
    </p:spTree>
    <p:extLst>
      <p:ext uri="{BB962C8B-B14F-4D97-AF65-F5344CB8AC3E}">
        <p14:creationId xmlns:p14="http://schemas.microsoft.com/office/powerpoint/2010/main" val="15013251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Sensorit ja muut laitteet</a:t>
            </a:r>
            <a:endParaRPr lang="fi-FI" dirty="0"/>
          </a:p>
        </p:txBody>
      </p:sp>
      <p:sp>
        <p:nvSpPr>
          <p:cNvPr id="3" name="Content Placeholder 2"/>
          <p:cNvSpPr>
            <a:spLocks noGrp="1"/>
          </p:cNvSpPr>
          <p:nvPr>
            <p:ph idx="1"/>
          </p:nvPr>
        </p:nvSpPr>
        <p:spPr/>
        <p:txBody>
          <a:bodyPr>
            <a:normAutofit fontScale="92500" lnSpcReduction="10000"/>
          </a:bodyPr>
          <a:lstStyle/>
          <a:p>
            <a:r>
              <a:rPr lang="fi-FI" dirty="0" smtClean="0"/>
              <a:t>Monissa teollisen internetin sovelluksissa kerätään anturin tuottamaa mittaussuuretta suoraan. Usein mittaussuure muutetaan joksikin muuksi, esimerkiksi kiihtyvyysdata tiedoksi liikkeen toistumisesta</a:t>
            </a:r>
          </a:p>
          <a:p>
            <a:r>
              <a:rPr lang="fi-FI" dirty="0" smtClean="0"/>
              <a:t>Usein teollisuuden laitteet </a:t>
            </a:r>
            <a:r>
              <a:rPr lang="fi-FI" dirty="0" err="1" smtClean="0"/>
              <a:t>anturoidaan</a:t>
            </a:r>
            <a:r>
              <a:rPr lang="fi-FI" dirty="0" smtClean="0"/>
              <a:t> jälkikäteen </a:t>
            </a:r>
            <a:r>
              <a:rPr lang="fi-FI" dirty="0" err="1" smtClean="0"/>
              <a:t>IoT:ta</a:t>
            </a:r>
            <a:r>
              <a:rPr lang="fi-FI" dirty="0" smtClean="0"/>
              <a:t> varten ja tieto kerätään omassa verkossaan irrallaan laitteen ohjausjärjestelmästä</a:t>
            </a:r>
          </a:p>
          <a:p>
            <a:r>
              <a:rPr lang="fi-FI" dirty="0" smtClean="0"/>
              <a:t>Uusissa laitteissa mittaustiedot voi kannattaa kerätä myös ohjausjärjestelmän kautta (ohjelmoitavilta logiikoilta).</a:t>
            </a:r>
          </a:p>
          <a:p>
            <a:r>
              <a:rPr lang="fi-FI" dirty="0" smtClean="0"/>
              <a:t>Monissa teollisuuden sovelluksissa kiinnostava data ei sijaitse ohjaimilla, vaan laitteiden yläpuolella olevassa tietojärjestelmässä (esim. MES). </a:t>
            </a:r>
            <a:r>
              <a:rPr lang="fi-FI" dirty="0" err="1" smtClean="0"/>
              <a:t>IoT</a:t>
            </a:r>
            <a:r>
              <a:rPr lang="fi-FI" dirty="0" smtClean="0"/>
              <a:t>-datan tuottaja onkin usein teollisuusprosessia ohjaava tietojärjestelmä, eikä laitteet tai sensorit</a:t>
            </a:r>
            <a:endParaRPr lang="fi-FI" dirty="0"/>
          </a:p>
        </p:txBody>
      </p:sp>
    </p:spTree>
    <p:extLst>
      <p:ext uri="{BB962C8B-B14F-4D97-AF65-F5344CB8AC3E}">
        <p14:creationId xmlns:p14="http://schemas.microsoft.com/office/powerpoint/2010/main" val="37125399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Esimerkkejä ulkoisista yleiskäyttöisistä anturipaketeista</a:t>
            </a:r>
            <a:endParaRPr lang="fi-FI" dirty="0"/>
          </a:p>
        </p:txBody>
      </p:sp>
      <p:sp>
        <p:nvSpPr>
          <p:cNvPr id="3" name="Content Placeholder 2"/>
          <p:cNvSpPr>
            <a:spLocks noGrp="1"/>
          </p:cNvSpPr>
          <p:nvPr>
            <p:ph idx="1"/>
          </p:nvPr>
        </p:nvSpPr>
        <p:spPr/>
        <p:txBody>
          <a:bodyPr/>
          <a:lstStyle/>
          <a:p>
            <a:r>
              <a:rPr lang="fi-FI" dirty="0" err="1"/>
              <a:t>TreLab</a:t>
            </a:r>
            <a:r>
              <a:rPr lang="fi-FI" dirty="0"/>
              <a:t> </a:t>
            </a:r>
            <a:r>
              <a:rPr lang="fi-FI" dirty="0">
                <a:hlinkClick r:id="rId2"/>
              </a:rPr>
              <a:t>http://www.trelab.fi/fi</a:t>
            </a:r>
            <a:r>
              <a:rPr lang="fi-FI" dirty="0" smtClean="0">
                <a:hlinkClick r:id="rId2"/>
              </a:rPr>
              <a:t>/</a:t>
            </a:r>
            <a:r>
              <a:rPr lang="fi-FI" dirty="0" smtClean="0"/>
              <a:t> </a:t>
            </a:r>
          </a:p>
          <a:p>
            <a:r>
              <a:rPr lang="fi-FI" dirty="0"/>
              <a:t>Ohjelmistollisesti muokattava langaton mittaratkaisu etävalvonnan reaaliaikaisiin </a:t>
            </a:r>
            <a:r>
              <a:rPr lang="fi-FI" dirty="0" smtClean="0"/>
              <a:t>tietotarpeisiin. Sisältää langattoman </a:t>
            </a:r>
            <a:r>
              <a:rPr lang="fi-FI" dirty="0" err="1" smtClean="0"/>
              <a:t>verko</a:t>
            </a:r>
            <a:endParaRPr lang="fi-FI" dirty="0" smtClean="0"/>
          </a:p>
          <a:p>
            <a:r>
              <a:rPr lang="fi-FI" dirty="0" smtClean="0"/>
              <a:t>Bluetooth BLE</a:t>
            </a:r>
          </a:p>
          <a:p>
            <a:r>
              <a:rPr lang="fi-FI" dirty="0" smtClean="0"/>
              <a:t>Kiihtyvyys, kompassi, lämpötila, kosteus, paine, valoisuus</a:t>
            </a:r>
          </a:p>
          <a:p>
            <a:r>
              <a:rPr lang="fi-FI" dirty="0" smtClean="0"/>
              <a:t>Kiihtyvyydestä voidaan laskea muita suureita, </a:t>
            </a:r>
            <a:r>
              <a:rPr lang="fi-FI" dirty="0" err="1" smtClean="0"/>
              <a:t>esim</a:t>
            </a:r>
            <a:r>
              <a:rPr lang="fi-FI" dirty="0" smtClean="0"/>
              <a:t> toistokerrat yms.</a:t>
            </a:r>
          </a:p>
          <a:p>
            <a:endParaRPr lang="fi-FI" dirty="0" smtClean="0"/>
          </a:p>
          <a:p>
            <a:endParaRPr lang="fi-FI" dirty="0" smtClean="0"/>
          </a:p>
        </p:txBody>
      </p:sp>
      <p:pic>
        <p:nvPicPr>
          <p:cNvPr id="4" name="Picture 3"/>
          <p:cNvPicPr>
            <a:picLocks noChangeAspect="1"/>
          </p:cNvPicPr>
          <p:nvPr/>
        </p:nvPicPr>
        <p:blipFill>
          <a:blip r:embed="rId3"/>
          <a:stretch>
            <a:fillRect/>
          </a:stretch>
        </p:blipFill>
        <p:spPr>
          <a:xfrm>
            <a:off x="2484437" y="4776233"/>
            <a:ext cx="6888163" cy="1761927"/>
          </a:xfrm>
          <a:prstGeom prst="rect">
            <a:avLst/>
          </a:prstGeom>
        </p:spPr>
      </p:pic>
    </p:spTree>
    <p:extLst>
      <p:ext uri="{BB962C8B-B14F-4D97-AF65-F5344CB8AC3E}">
        <p14:creationId xmlns:p14="http://schemas.microsoft.com/office/powerpoint/2010/main" val="2201122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Esimerkkejä ulkoisista yleiskäyttöisistä anturipaketeista</a:t>
            </a:r>
          </a:p>
        </p:txBody>
      </p:sp>
      <p:sp>
        <p:nvSpPr>
          <p:cNvPr id="3" name="Content Placeholder 2"/>
          <p:cNvSpPr>
            <a:spLocks noGrp="1"/>
          </p:cNvSpPr>
          <p:nvPr>
            <p:ph idx="1"/>
          </p:nvPr>
        </p:nvSpPr>
        <p:spPr/>
        <p:txBody>
          <a:bodyPr/>
          <a:lstStyle/>
          <a:p>
            <a:r>
              <a:rPr lang="fi-FI" dirty="0" smtClean="0"/>
              <a:t>Anturipaketit </a:t>
            </a:r>
            <a:r>
              <a:rPr lang="fi-FI" dirty="0" err="1" smtClean="0"/>
              <a:t>Raspberry</a:t>
            </a:r>
            <a:r>
              <a:rPr lang="fi-FI" dirty="0" smtClean="0"/>
              <a:t>- ja </a:t>
            </a:r>
            <a:r>
              <a:rPr lang="fi-FI" dirty="0" err="1" smtClean="0"/>
              <a:t>Arduino</a:t>
            </a:r>
            <a:r>
              <a:rPr lang="fi-FI" dirty="0" smtClean="0"/>
              <a:t>-alustoille</a:t>
            </a:r>
          </a:p>
          <a:p>
            <a:endParaRPr lang="fi-FI" dirty="0"/>
          </a:p>
        </p:txBody>
      </p:sp>
      <p:pic>
        <p:nvPicPr>
          <p:cNvPr id="4" name="Picture 3"/>
          <p:cNvPicPr>
            <a:picLocks noChangeAspect="1"/>
          </p:cNvPicPr>
          <p:nvPr/>
        </p:nvPicPr>
        <p:blipFill>
          <a:blip r:embed="rId2"/>
          <a:stretch>
            <a:fillRect/>
          </a:stretch>
        </p:blipFill>
        <p:spPr>
          <a:xfrm>
            <a:off x="838200" y="2686050"/>
            <a:ext cx="9867900" cy="2857500"/>
          </a:xfrm>
          <a:prstGeom prst="rect">
            <a:avLst/>
          </a:prstGeom>
        </p:spPr>
      </p:pic>
    </p:spTree>
    <p:extLst>
      <p:ext uri="{BB962C8B-B14F-4D97-AF65-F5344CB8AC3E}">
        <p14:creationId xmlns:p14="http://schemas.microsoft.com/office/powerpoint/2010/main" val="19823650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smtClean="0"/>
              <a:t>Tietoliikenne ja protokollat</a:t>
            </a:r>
            <a:endParaRPr lang="fi-FI" dirty="0"/>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18599375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Tietoliikenne</a:t>
            </a:r>
            <a:endParaRPr lang="fi-FI" dirty="0"/>
          </a:p>
        </p:txBody>
      </p:sp>
      <p:sp>
        <p:nvSpPr>
          <p:cNvPr id="3" name="Content Placeholder 2"/>
          <p:cNvSpPr>
            <a:spLocks noGrp="1"/>
          </p:cNvSpPr>
          <p:nvPr>
            <p:ph idx="1"/>
          </p:nvPr>
        </p:nvSpPr>
        <p:spPr/>
        <p:txBody>
          <a:bodyPr/>
          <a:lstStyle/>
          <a:p>
            <a:r>
              <a:rPr lang="fi-FI" dirty="0" smtClean="0"/>
              <a:t>Sensorien ja laitteiden tuottama data täytyy lähettää pilvipalveluun tietoverkon välityksellä.</a:t>
            </a:r>
          </a:p>
          <a:p>
            <a:r>
              <a:rPr lang="fi-FI" dirty="0" smtClean="0"/>
              <a:t>Teollisessa internetissä on kymmenittäin sopivia vaihtoehtoisia tiedonsiirron tapoja, protokollia ja standardeja</a:t>
            </a:r>
          </a:p>
          <a:p>
            <a:r>
              <a:rPr lang="fi-FI" dirty="0" smtClean="0"/>
              <a:t>Seuraavassa tarkastellaan tietoverkkoja ja tiedonvälityksessä käytettäviä protokollia teollisen internetin kannalta</a:t>
            </a:r>
            <a:endParaRPr lang="fi-FI" dirty="0"/>
          </a:p>
        </p:txBody>
      </p:sp>
    </p:spTree>
    <p:extLst>
      <p:ext uri="{BB962C8B-B14F-4D97-AF65-F5344CB8AC3E}">
        <p14:creationId xmlns:p14="http://schemas.microsoft.com/office/powerpoint/2010/main" val="42381984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Verkkojen kattavuusalueet</a:t>
            </a:r>
            <a:endParaRPr lang="fi-FI" dirty="0"/>
          </a:p>
        </p:txBody>
      </p:sp>
      <p:sp>
        <p:nvSpPr>
          <p:cNvPr id="3" name="Content Placeholder 2"/>
          <p:cNvSpPr>
            <a:spLocks noGrp="1"/>
          </p:cNvSpPr>
          <p:nvPr>
            <p:ph idx="1"/>
          </p:nvPr>
        </p:nvSpPr>
        <p:spPr>
          <a:xfrm>
            <a:off x="838200" y="1825625"/>
            <a:ext cx="3949700" cy="4351338"/>
          </a:xfrm>
        </p:spPr>
        <p:txBody>
          <a:bodyPr/>
          <a:lstStyle/>
          <a:p>
            <a:r>
              <a:rPr lang="fi-FI" dirty="0" smtClean="0"/>
              <a:t>PAN/WPAN Personal </a:t>
            </a:r>
            <a:r>
              <a:rPr lang="fi-FI" dirty="0" err="1" smtClean="0"/>
              <a:t>area</a:t>
            </a:r>
            <a:r>
              <a:rPr lang="fi-FI" dirty="0" smtClean="0"/>
              <a:t> </a:t>
            </a:r>
            <a:r>
              <a:rPr lang="fi-FI" dirty="0" err="1" smtClean="0"/>
              <a:t>network</a:t>
            </a:r>
            <a:endParaRPr lang="fi-FI" dirty="0" smtClean="0"/>
          </a:p>
          <a:p>
            <a:pPr lvl="1"/>
            <a:r>
              <a:rPr lang="fi-FI" dirty="0" smtClean="0"/>
              <a:t>Bluetooth, </a:t>
            </a:r>
            <a:r>
              <a:rPr lang="fi-FI" dirty="0" err="1" smtClean="0"/>
              <a:t>Zigbee</a:t>
            </a:r>
            <a:r>
              <a:rPr lang="fi-FI" dirty="0" smtClean="0"/>
              <a:t>…</a:t>
            </a:r>
            <a:endParaRPr lang="fi-FI" dirty="0"/>
          </a:p>
          <a:p>
            <a:r>
              <a:rPr lang="fi-FI" dirty="0" smtClean="0"/>
              <a:t>LAN/WLAN, langallinen tai langaton lähiverkko</a:t>
            </a:r>
          </a:p>
          <a:p>
            <a:pPr lvl="1"/>
            <a:r>
              <a:rPr lang="fi-FI" dirty="0" err="1" smtClean="0"/>
              <a:t>Ethernet</a:t>
            </a:r>
            <a:r>
              <a:rPr lang="fi-FI" dirty="0" smtClean="0"/>
              <a:t>, </a:t>
            </a:r>
            <a:r>
              <a:rPr lang="fi-FI" dirty="0" err="1" smtClean="0"/>
              <a:t>Profinet</a:t>
            </a:r>
            <a:r>
              <a:rPr lang="fi-FI" dirty="0" smtClean="0"/>
              <a:t>, </a:t>
            </a:r>
            <a:r>
              <a:rPr lang="fi-FI" dirty="0" err="1" smtClean="0"/>
              <a:t>Wifi</a:t>
            </a:r>
            <a:endParaRPr lang="fi-FI" dirty="0" smtClean="0"/>
          </a:p>
          <a:p>
            <a:r>
              <a:rPr lang="fi-FI" dirty="0" smtClean="0"/>
              <a:t>WAN/WWAN Wide Area Network</a:t>
            </a:r>
          </a:p>
          <a:p>
            <a:pPr lvl="1"/>
            <a:r>
              <a:rPr lang="fi-FI" dirty="0" smtClean="0"/>
              <a:t>Kiinteän verkon internet</a:t>
            </a:r>
          </a:p>
          <a:p>
            <a:pPr lvl="1"/>
            <a:r>
              <a:rPr lang="fi-FI" dirty="0" smtClean="0"/>
              <a:t>3G, 4G/LTE, 5G</a:t>
            </a:r>
          </a:p>
        </p:txBody>
      </p:sp>
      <p:pic>
        <p:nvPicPr>
          <p:cNvPr id="4" name="Picture 3"/>
          <p:cNvPicPr>
            <a:picLocks noChangeAspect="1"/>
          </p:cNvPicPr>
          <p:nvPr/>
        </p:nvPicPr>
        <p:blipFill>
          <a:blip r:embed="rId2"/>
          <a:stretch>
            <a:fillRect/>
          </a:stretch>
        </p:blipFill>
        <p:spPr>
          <a:xfrm>
            <a:off x="4918075" y="1977231"/>
            <a:ext cx="6877050" cy="4048125"/>
          </a:xfrm>
          <a:prstGeom prst="rect">
            <a:avLst/>
          </a:prstGeom>
        </p:spPr>
      </p:pic>
    </p:spTree>
    <p:extLst>
      <p:ext uri="{BB962C8B-B14F-4D97-AF65-F5344CB8AC3E}">
        <p14:creationId xmlns:p14="http://schemas.microsoft.com/office/powerpoint/2010/main" val="20847249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Langalliset verkot</a:t>
            </a:r>
            <a:endParaRPr lang="fi-FI" dirty="0"/>
          </a:p>
        </p:txBody>
      </p:sp>
      <p:sp>
        <p:nvSpPr>
          <p:cNvPr id="3" name="Content Placeholder 2"/>
          <p:cNvSpPr>
            <a:spLocks noGrp="1"/>
          </p:cNvSpPr>
          <p:nvPr>
            <p:ph idx="1"/>
          </p:nvPr>
        </p:nvSpPr>
        <p:spPr/>
        <p:txBody>
          <a:bodyPr/>
          <a:lstStyle/>
          <a:p>
            <a:r>
              <a:rPr lang="fi-FI" dirty="0" smtClean="0"/>
              <a:t>Toimistoverkoissa standardina on pakettipohjaista tietoliikennettä käyttävä </a:t>
            </a:r>
            <a:r>
              <a:rPr lang="fi-FI" dirty="0" err="1"/>
              <a:t>e</a:t>
            </a:r>
            <a:r>
              <a:rPr lang="fi-FI" dirty="0" err="1" smtClean="0"/>
              <a:t>thernet</a:t>
            </a:r>
            <a:r>
              <a:rPr lang="fi-FI" dirty="0" smtClean="0"/>
              <a:t> ja internetin TCP/IP-protokolla</a:t>
            </a:r>
          </a:p>
          <a:p>
            <a:r>
              <a:rPr lang="fi-FI" dirty="0" smtClean="0"/>
              <a:t>Teollinen </a:t>
            </a:r>
            <a:r>
              <a:rPr lang="fi-FI" dirty="0" err="1" smtClean="0"/>
              <a:t>ethernet</a:t>
            </a:r>
            <a:r>
              <a:rPr lang="fi-FI" dirty="0" smtClean="0"/>
              <a:t> on tarkoitettu teollisuusautomaatioon</a:t>
            </a:r>
          </a:p>
          <a:p>
            <a:pPr lvl="1"/>
            <a:r>
              <a:rPr lang="fi-FI" dirty="0" err="1" smtClean="0"/>
              <a:t>Profinet</a:t>
            </a:r>
            <a:r>
              <a:rPr lang="fi-FI" dirty="0" smtClean="0"/>
              <a:t> </a:t>
            </a:r>
            <a:r>
              <a:rPr lang="fi-FI" dirty="0"/>
              <a:t>on teollisuus-</a:t>
            </a:r>
            <a:r>
              <a:rPr lang="fi-FI" dirty="0" err="1"/>
              <a:t>Ethernet</a:t>
            </a:r>
            <a:r>
              <a:rPr lang="fi-FI" dirty="0"/>
              <a:t>-standardi, jossa aikakriittiset toiminnot on tehty mahdollisiksi reaaliaikaisilla protokollalisäyksillä. </a:t>
            </a:r>
            <a:r>
              <a:rPr lang="fi-FI" dirty="0" err="1"/>
              <a:t>Profinet</a:t>
            </a:r>
            <a:r>
              <a:rPr lang="fi-FI" dirty="0"/>
              <a:t> mahdollistaa myös langattoman tiedonsiirron</a:t>
            </a:r>
            <a:r>
              <a:rPr lang="fi-FI" dirty="0" smtClean="0"/>
              <a:t>.</a:t>
            </a:r>
          </a:p>
          <a:p>
            <a:pPr lvl="1"/>
            <a:r>
              <a:rPr lang="fi-FI" dirty="0" err="1" smtClean="0"/>
              <a:t>EtherCAT</a:t>
            </a:r>
            <a:r>
              <a:rPr lang="fi-FI" dirty="0" smtClean="0"/>
              <a:t> on </a:t>
            </a:r>
            <a:r>
              <a:rPr lang="fi-FI" dirty="0" err="1" smtClean="0"/>
              <a:t>Beckhoffin</a:t>
            </a:r>
            <a:r>
              <a:rPr lang="fi-FI" dirty="0" smtClean="0"/>
              <a:t> vastine. </a:t>
            </a:r>
            <a:r>
              <a:rPr lang="fi-FI" dirty="0" err="1" smtClean="0"/>
              <a:t>EtherCAT</a:t>
            </a:r>
            <a:r>
              <a:rPr lang="fi-FI" dirty="0" smtClean="0"/>
              <a:t> P mahdollistaa tietoliikenteen ja sähkönsyötön viemisen samaan kaapeliin.</a:t>
            </a:r>
            <a:endParaRPr lang="fi-FI" dirty="0"/>
          </a:p>
          <a:p>
            <a:pPr lvl="1"/>
            <a:endParaRPr lang="fi-FI" dirty="0"/>
          </a:p>
        </p:txBody>
      </p:sp>
    </p:spTree>
    <p:extLst>
      <p:ext uri="{BB962C8B-B14F-4D97-AF65-F5344CB8AC3E}">
        <p14:creationId xmlns:p14="http://schemas.microsoft.com/office/powerpoint/2010/main" val="1801973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Sisältö ja oppitunnit </a:t>
            </a:r>
            <a:r>
              <a:rPr lang="fi-FI" dirty="0" smtClean="0"/>
              <a:t>(2/4</a:t>
            </a:r>
            <a:r>
              <a:rPr lang="fi-FI" dirty="0"/>
              <a:t>)</a:t>
            </a:r>
          </a:p>
        </p:txBody>
      </p:sp>
      <p:sp>
        <p:nvSpPr>
          <p:cNvPr id="3" name="Content Placeholder 2"/>
          <p:cNvSpPr>
            <a:spLocks noGrp="1"/>
          </p:cNvSpPr>
          <p:nvPr>
            <p:ph idx="1"/>
          </p:nvPr>
        </p:nvSpPr>
        <p:spPr/>
        <p:txBody>
          <a:bodyPr>
            <a:normAutofit/>
          </a:bodyPr>
          <a:lstStyle/>
          <a:p>
            <a:pPr lvl="0"/>
            <a:r>
              <a:rPr lang="fi-FI" sz="3200" dirty="0"/>
              <a:t>24.1.2020, Auditorio</a:t>
            </a:r>
          </a:p>
          <a:p>
            <a:pPr lvl="1"/>
            <a:r>
              <a:rPr lang="fi-FI" sz="2800" dirty="0" smtClean="0"/>
              <a:t>Vierailuluento Juha-Matti </a:t>
            </a:r>
            <a:r>
              <a:rPr lang="fi-FI" sz="2800" dirty="0"/>
              <a:t>Mäntykoski </a:t>
            </a:r>
            <a:r>
              <a:rPr lang="fi-FI" sz="2800" dirty="0" err="1"/>
              <a:t>Wapice</a:t>
            </a:r>
            <a:r>
              <a:rPr lang="fi-FI" sz="2800" dirty="0"/>
              <a:t> </a:t>
            </a:r>
            <a:r>
              <a:rPr lang="fi-FI" sz="2800" dirty="0" smtClean="0"/>
              <a:t>Oy</a:t>
            </a:r>
          </a:p>
          <a:p>
            <a:pPr lvl="2"/>
            <a:r>
              <a:rPr lang="fi-FI" sz="2400" dirty="0" err="1" smtClean="0"/>
              <a:t>Wapice</a:t>
            </a:r>
            <a:r>
              <a:rPr lang="fi-FI" sz="2400" dirty="0" smtClean="0"/>
              <a:t> </a:t>
            </a:r>
            <a:r>
              <a:rPr lang="fi-FI" sz="2400" dirty="0" err="1" smtClean="0"/>
              <a:t>IoT</a:t>
            </a:r>
            <a:r>
              <a:rPr lang="fi-FI" sz="2400" dirty="0" smtClean="0"/>
              <a:t> </a:t>
            </a:r>
            <a:r>
              <a:rPr lang="fi-FI" sz="2400" dirty="0" err="1" smtClean="0"/>
              <a:t>Ticket</a:t>
            </a:r>
            <a:r>
              <a:rPr lang="fi-FI" sz="2400" dirty="0" smtClean="0"/>
              <a:t> </a:t>
            </a:r>
          </a:p>
          <a:p>
            <a:pPr lvl="2"/>
            <a:r>
              <a:rPr lang="fi-FI" sz="2400" dirty="0" smtClean="0"/>
              <a:t>Case-esimerkkejä </a:t>
            </a:r>
            <a:r>
              <a:rPr lang="fi-FI" sz="2400" dirty="0" err="1" smtClean="0"/>
              <a:t>Wapicelta</a:t>
            </a:r>
            <a:endParaRPr lang="fi-FI" sz="2400" dirty="0" smtClean="0"/>
          </a:p>
          <a:p>
            <a:pPr lvl="1"/>
            <a:r>
              <a:rPr lang="fi-FI" sz="2800" dirty="0" smtClean="0"/>
              <a:t>Tekniikan yksikön johtaja Heikki Rasku</a:t>
            </a:r>
          </a:p>
          <a:p>
            <a:pPr lvl="2"/>
            <a:r>
              <a:rPr lang="fi-FI" sz="2400" dirty="0" smtClean="0"/>
              <a:t>Teollisen </a:t>
            </a:r>
            <a:r>
              <a:rPr lang="fi-FI" sz="2400" dirty="0"/>
              <a:t>internetin mahdollisuudet tuotannon ympäristössä – case esimerkkejä, mahdollisuuksia ja haasteita</a:t>
            </a:r>
          </a:p>
          <a:p>
            <a:pPr lvl="2"/>
            <a:r>
              <a:rPr lang="fi-FI" sz="2400" dirty="0"/>
              <a:t>Teollisen internetin ratkaisut tuotteissa – tuotekehityksen ja tuotejohdon näkökulma</a:t>
            </a:r>
          </a:p>
          <a:p>
            <a:pPr lvl="2"/>
            <a:r>
              <a:rPr lang="fi-FI" sz="2400" dirty="0"/>
              <a:t>Teollinen internet johtamisen kannalta – haasteet ja mahdollisuudet</a:t>
            </a:r>
          </a:p>
          <a:p>
            <a:endParaRPr lang="fi-FI" sz="3200" dirty="0"/>
          </a:p>
        </p:txBody>
      </p:sp>
    </p:spTree>
    <p:extLst>
      <p:ext uri="{BB962C8B-B14F-4D97-AF65-F5344CB8AC3E}">
        <p14:creationId xmlns:p14="http://schemas.microsoft.com/office/powerpoint/2010/main" val="38392876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Langattomat verkot </a:t>
            </a:r>
            <a:r>
              <a:rPr lang="fi-FI" dirty="0" err="1" smtClean="0"/>
              <a:t>IoT</a:t>
            </a:r>
            <a:r>
              <a:rPr lang="fi-FI" dirty="0" smtClean="0"/>
              <a:t>-sovelluksissa</a:t>
            </a:r>
            <a:endParaRPr lang="fi-FI" dirty="0"/>
          </a:p>
        </p:txBody>
      </p:sp>
      <p:sp>
        <p:nvSpPr>
          <p:cNvPr id="3" name="Content Placeholder 2"/>
          <p:cNvSpPr>
            <a:spLocks noGrp="1"/>
          </p:cNvSpPr>
          <p:nvPr>
            <p:ph idx="1"/>
          </p:nvPr>
        </p:nvSpPr>
        <p:spPr/>
        <p:txBody>
          <a:bodyPr>
            <a:normAutofit fontScale="85000" lnSpcReduction="20000"/>
          </a:bodyPr>
          <a:lstStyle/>
          <a:p>
            <a:r>
              <a:rPr lang="fi-FI" dirty="0" err="1" smtClean="0"/>
              <a:t>IoT</a:t>
            </a:r>
            <a:r>
              <a:rPr lang="fi-FI" dirty="0" smtClean="0"/>
              <a:t>-sovelluksissa langattomalta verkolta ei tarvita useinkaan kovin suurta tiedonsiirtonopeutta. Pieni virrankulutus, suuri luotettavuus ja pitkä kantama ovat usein tärkeämpiä kriteerejä</a:t>
            </a:r>
          </a:p>
          <a:p>
            <a:r>
              <a:rPr lang="fi-FI" dirty="0" smtClean="0"/>
              <a:t>Tekniikat:</a:t>
            </a:r>
          </a:p>
          <a:p>
            <a:r>
              <a:rPr lang="fi-FI" dirty="0" smtClean="0"/>
              <a:t>LAN</a:t>
            </a:r>
          </a:p>
          <a:p>
            <a:pPr lvl="1"/>
            <a:r>
              <a:rPr lang="fi-FI" dirty="0" smtClean="0"/>
              <a:t>WLAN eli </a:t>
            </a:r>
            <a:r>
              <a:rPr lang="fi-FI" dirty="0" err="1" smtClean="0"/>
              <a:t>Wi</a:t>
            </a:r>
            <a:r>
              <a:rPr lang="fi-FI" dirty="0" smtClean="0"/>
              <a:t>-FI, erityisesti 802.11ah ja 802.11ad</a:t>
            </a:r>
          </a:p>
          <a:p>
            <a:r>
              <a:rPr lang="fi-FI" dirty="0" smtClean="0"/>
              <a:t>PAN</a:t>
            </a:r>
          </a:p>
          <a:p>
            <a:pPr lvl="1"/>
            <a:r>
              <a:rPr lang="fi-FI" dirty="0" smtClean="0"/>
              <a:t>Bluetooth LE</a:t>
            </a:r>
          </a:p>
          <a:p>
            <a:pPr lvl="1"/>
            <a:r>
              <a:rPr lang="fi-FI" dirty="0" err="1" smtClean="0"/>
              <a:t>ZigBee</a:t>
            </a:r>
            <a:endParaRPr lang="fi-FI" dirty="0" smtClean="0"/>
          </a:p>
          <a:p>
            <a:pPr lvl="1"/>
            <a:r>
              <a:rPr lang="fi-FI" dirty="0" smtClean="0"/>
              <a:t>6LoWPAN</a:t>
            </a:r>
          </a:p>
          <a:p>
            <a:r>
              <a:rPr lang="fi-FI" dirty="0" smtClean="0"/>
              <a:t>WAN</a:t>
            </a:r>
          </a:p>
          <a:p>
            <a:pPr lvl="1"/>
            <a:r>
              <a:rPr lang="fi-FI" dirty="0" smtClean="0"/>
              <a:t>2G, 3G</a:t>
            </a:r>
          </a:p>
          <a:p>
            <a:pPr lvl="1"/>
            <a:r>
              <a:rPr lang="fi-FI" dirty="0" smtClean="0"/>
              <a:t>4G/LTE (LTE-M, NB-LTE)</a:t>
            </a:r>
          </a:p>
          <a:p>
            <a:pPr lvl="1"/>
            <a:r>
              <a:rPr lang="fi-FI" dirty="0" err="1" smtClean="0"/>
              <a:t>LoRa</a:t>
            </a:r>
            <a:r>
              <a:rPr lang="fi-FI" dirty="0" smtClean="0"/>
              <a:t>, </a:t>
            </a:r>
            <a:r>
              <a:rPr lang="fi-FI" dirty="0" err="1" smtClean="0"/>
              <a:t>Sigfox</a:t>
            </a:r>
            <a:r>
              <a:rPr lang="fi-FI" dirty="0" smtClean="0"/>
              <a:t>, </a:t>
            </a:r>
            <a:r>
              <a:rPr lang="fi-FI" dirty="0" err="1" smtClean="0"/>
              <a:t>Weightless</a:t>
            </a:r>
            <a:endParaRPr lang="fi-FI" dirty="0" smtClean="0"/>
          </a:p>
        </p:txBody>
      </p:sp>
    </p:spTree>
    <p:extLst>
      <p:ext uri="{BB962C8B-B14F-4D97-AF65-F5344CB8AC3E}">
        <p14:creationId xmlns:p14="http://schemas.microsoft.com/office/powerpoint/2010/main" val="302105263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Langattomat verkot </a:t>
            </a:r>
            <a:r>
              <a:rPr lang="fi-FI" dirty="0" err="1"/>
              <a:t>IoT</a:t>
            </a:r>
            <a:r>
              <a:rPr lang="fi-FI" dirty="0"/>
              <a:t>-sovelluksissa</a:t>
            </a:r>
          </a:p>
        </p:txBody>
      </p:sp>
      <p:sp>
        <p:nvSpPr>
          <p:cNvPr id="3" name="Content Placeholder 2"/>
          <p:cNvSpPr>
            <a:spLocks noGrp="1"/>
          </p:cNvSpPr>
          <p:nvPr>
            <p:ph idx="1"/>
          </p:nvPr>
        </p:nvSpPr>
        <p:spPr/>
        <p:txBody>
          <a:bodyPr>
            <a:normAutofit lnSpcReduction="10000"/>
          </a:bodyPr>
          <a:lstStyle/>
          <a:p>
            <a:r>
              <a:rPr lang="fi-FI" dirty="0" smtClean="0"/>
              <a:t>Tavanomaisen </a:t>
            </a:r>
            <a:r>
              <a:rPr lang="fi-FI" dirty="0" err="1" smtClean="0"/>
              <a:t>WLANin</a:t>
            </a:r>
            <a:r>
              <a:rPr lang="fi-FI" dirty="0" smtClean="0"/>
              <a:t> etu on suuri tiedonsiirtonopeus. Teollisen internetin sovelluksissa </a:t>
            </a:r>
            <a:r>
              <a:rPr lang="fi-FI" dirty="0" err="1" smtClean="0"/>
              <a:t>WLANin</a:t>
            </a:r>
            <a:r>
              <a:rPr lang="fi-FI" dirty="0" smtClean="0"/>
              <a:t> käytön ongelmana voi olla kuitenkin suuri virrankulutus. WLAN-signaali ei läpäise myöskään rakenteita kovin hyvin.</a:t>
            </a:r>
          </a:p>
          <a:p>
            <a:r>
              <a:rPr lang="fi-FI" dirty="0" err="1" smtClean="0"/>
              <a:t>IoT</a:t>
            </a:r>
            <a:r>
              <a:rPr lang="fi-FI" dirty="0" smtClean="0"/>
              <a:t>-sovelluksissa ei tarvita välttämättä suurta tiedonsiirtonopeutta. </a:t>
            </a:r>
            <a:r>
              <a:rPr lang="fi-FI" dirty="0"/>
              <a:t>802.11ah eli </a:t>
            </a:r>
            <a:r>
              <a:rPr lang="fi-FI" dirty="0" err="1"/>
              <a:t>Wi-Fi</a:t>
            </a:r>
            <a:r>
              <a:rPr lang="fi-FI" dirty="0"/>
              <a:t> </a:t>
            </a:r>
            <a:r>
              <a:rPr lang="fi-FI" dirty="0" err="1" smtClean="0"/>
              <a:t>HaLow:n</a:t>
            </a:r>
            <a:r>
              <a:rPr lang="fi-FI" dirty="0" smtClean="0"/>
              <a:t> toimii 900 MHz taajuusalueella ja sen tiedonsiirtonopeus on </a:t>
            </a:r>
            <a:r>
              <a:rPr lang="fi-FI" dirty="0" err="1" smtClean="0"/>
              <a:t>ad:ta</a:t>
            </a:r>
            <a:r>
              <a:rPr lang="fi-FI" dirty="0" smtClean="0"/>
              <a:t> huomattavasti pienempi. Kantama voi olla jopa kilometrin luokkaa.</a:t>
            </a:r>
          </a:p>
          <a:p>
            <a:r>
              <a:rPr lang="fi-FI" dirty="0" smtClean="0"/>
              <a:t>Bluetooth </a:t>
            </a:r>
            <a:r>
              <a:rPr lang="fi-FI" dirty="0" err="1" smtClean="0"/>
              <a:t>LE:n</a:t>
            </a:r>
            <a:r>
              <a:rPr lang="fi-FI" dirty="0" smtClean="0"/>
              <a:t> virrankulutus on saatu erittäin pieneksi. Kantama on vain kymmeniä metrejä.</a:t>
            </a:r>
          </a:p>
          <a:p>
            <a:r>
              <a:rPr lang="fi-FI" dirty="0" smtClean="0"/>
              <a:t>802.15.4: </a:t>
            </a:r>
            <a:r>
              <a:rPr lang="fi-FI" dirty="0" err="1" smtClean="0"/>
              <a:t>ZigBee</a:t>
            </a:r>
            <a:r>
              <a:rPr lang="fi-FI" dirty="0" smtClean="0"/>
              <a:t>. Tähtiverkko, puu- ja </a:t>
            </a:r>
            <a:r>
              <a:rPr lang="fi-FI" dirty="0" err="1" smtClean="0"/>
              <a:t>mesh</a:t>
            </a:r>
            <a:r>
              <a:rPr lang="fi-FI" dirty="0" smtClean="0"/>
              <a:t>-topologiat</a:t>
            </a:r>
            <a:endParaRPr lang="fi-FI" dirty="0"/>
          </a:p>
        </p:txBody>
      </p:sp>
    </p:spTree>
    <p:extLst>
      <p:ext uri="{BB962C8B-B14F-4D97-AF65-F5344CB8AC3E}">
        <p14:creationId xmlns:p14="http://schemas.microsoft.com/office/powerpoint/2010/main" val="7365003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Mobiiliverkot</a:t>
            </a:r>
            <a:endParaRPr lang="fi-FI" dirty="0"/>
          </a:p>
        </p:txBody>
      </p:sp>
      <p:sp>
        <p:nvSpPr>
          <p:cNvPr id="3" name="Content Placeholder 2"/>
          <p:cNvSpPr>
            <a:spLocks noGrp="1"/>
          </p:cNvSpPr>
          <p:nvPr>
            <p:ph idx="1"/>
          </p:nvPr>
        </p:nvSpPr>
        <p:spPr/>
        <p:txBody>
          <a:bodyPr>
            <a:normAutofit fontScale="92500" lnSpcReduction="20000"/>
          </a:bodyPr>
          <a:lstStyle/>
          <a:p>
            <a:r>
              <a:rPr lang="fi-FI" dirty="0" smtClean="0"/>
              <a:t>4G/LTE-M (Long </a:t>
            </a:r>
            <a:r>
              <a:rPr lang="fi-FI" dirty="0" err="1" smtClean="0"/>
              <a:t>Term</a:t>
            </a:r>
            <a:r>
              <a:rPr lang="fi-FI" dirty="0" smtClean="0"/>
              <a:t> </a:t>
            </a:r>
            <a:r>
              <a:rPr lang="fi-FI" dirty="0" err="1" smtClean="0"/>
              <a:t>Evolution</a:t>
            </a:r>
            <a:r>
              <a:rPr lang="fi-FI" dirty="0" smtClean="0"/>
              <a:t> – Machine)</a:t>
            </a:r>
          </a:p>
          <a:p>
            <a:pPr lvl="1"/>
            <a:r>
              <a:rPr lang="fi-FI" dirty="0" smtClean="0"/>
              <a:t>2017 -&gt;</a:t>
            </a:r>
          </a:p>
          <a:p>
            <a:pPr lvl="1"/>
            <a:r>
              <a:rPr lang="fi-FI" dirty="0" smtClean="0"/>
              <a:t>Pieni virrankulutus</a:t>
            </a:r>
          </a:p>
          <a:p>
            <a:pPr lvl="1"/>
            <a:r>
              <a:rPr lang="fi-FI" dirty="0" smtClean="0"/>
              <a:t>Halpa </a:t>
            </a:r>
          </a:p>
          <a:p>
            <a:pPr lvl="1"/>
            <a:r>
              <a:rPr lang="fi-FI" dirty="0" smtClean="0"/>
              <a:t>Riittävä kantama</a:t>
            </a:r>
          </a:p>
          <a:p>
            <a:r>
              <a:rPr lang="fi-FI" dirty="0" smtClean="0"/>
              <a:t>4G NB-IOT (</a:t>
            </a:r>
            <a:r>
              <a:rPr lang="fi-FI" dirty="0" err="1" smtClean="0"/>
              <a:t>NarrowBand</a:t>
            </a:r>
            <a:r>
              <a:rPr lang="fi-FI" dirty="0" smtClean="0"/>
              <a:t> </a:t>
            </a:r>
            <a:r>
              <a:rPr lang="fi-FI" dirty="0" err="1" smtClean="0"/>
              <a:t>IoT</a:t>
            </a:r>
            <a:r>
              <a:rPr lang="fi-FI" dirty="0" smtClean="0"/>
              <a:t>)</a:t>
            </a:r>
          </a:p>
          <a:p>
            <a:pPr lvl="1"/>
            <a:r>
              <a:rPr lang="fi-FI" dirty="0" smtClean="0"/>
              <a:t>2018 -&gt;</a:t>
            </a:r>
          </a:p>
          <a:p>
            <a:pPr lvl="1"/>
            <a:r>
              <a:rPr lang="fi-FI" dirty="0" smtClean="0"/>
              <a:t>Kapea kaistanleveys -&gt; pieni tiedonsiirtokapasiteetti</a:t>
            </a:r>
          </a:p>
          <a:p>
            <a:pPr lvl="1"/>
            <a:r>
              <a:rPr lang="fi-FI" dirty="0" smtClean="0"/>
              <a:t>Pieni virrankulutus: 10 vuotta 5 </a:t>
            </a:r>
            <a:r>
              <a:rPr lang="fi-FI" dirty="0" err="1" smtClean="0"/>
              <a:t>Wh</a:t>
            </a:r>
            <a:r>
              <a:rPr lang="fi-FI" dirty="0" smtClean="0"/>
              <a:t> paristolla</a:t>
            </a:r>
          </a:p>
          <a:p>
            <a:pPr lvl="1"/>
            <a:r>
              <a:rPr lang="fi-FI" dirty="0" smtClean="0"/>
              <a:t>Parempi rakenteiden läpäisy</a:t>
            </a:r>
          </a:p>
          <a:p>
            <a:r>
              <a:rPr lang="fi-FI" dirty="0" smtClean="0"/>
              <a:t>4G NB-LTE</a:t>
            </a:r>
          </a:p>
          <a:p>
            <a:r>
              <a:rPr lang="fi-FI" dirty="0" smtClean="0"/>
              <a:t>5G</a:t>
            </a:r>
            <a:endParaRPr lang="fi-FI" dirty="0"/>
          </a:p>
        </p:txBody>
      </p:sp>
    </p:spTree>
    <p:extLst>
      <p:ext uri="{BB962C8B-B14F-4D97-AF65-F5344CB8AC3E}">
        <p14:creationId xmlns:p14="http://schemas.microsoft.com/office/powerpoint/2010/main" val="26770213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LPWAN </a:t>
            </a:r>
            <a:r>
              <a:rPr lang="fi-FI" dirty="0" err="1" smtClean="0"/>
              <a:t>Low</a:t>
            </a:r>
            <a:r>
              <a:rPr lang="fi-FI" dirty="0" smtClean="0"/>
              <a:t> Power Wide Area Network</a:t>
            </a:r>
            <a:endParaRPr lang="fi-FI" dirty="0"/>
          </a:p>
        </p:txBody>
      </p:sp>
      <p:sp>
        <p:nvSpPr>
          <p:cNvPr id="3" name="Content Placeholder 2"/>
          <p:cNvSpPr>
            <a:spLocks noGrp="1"/>
          </p:cNvSpPr>
          <p:nvPr>
            <p:ph idx="1"/>
          </p:nvPr>
        </p:nvSpPr>
        <p:spPr/>
        <p:txBody>
          <a:bodyPr>
            <a:normAutofit lnSpcReduction="10000"/>
          </a:bodyPr>
          <a:lstStyle/>
          <a:p>
            <a:r>
              <a:rPr lang="fi-FI" dirty="0" smtClean="0"/>
              <a:t>LPWAN tekniikat on suunniteltu nimenomaan </a:t>
            </a:r>
            <a:r>
              <a:rPr lang="fi-FI" dirty="0" err="1" smtClean="0"/>
              <a:t>IoT:n</a:t>
            </a:r>
            <a:r>
              <a:rPr lang="fi-FI" dirty="0" smtClean="0"/>
              <a:t> tarpeita varten: </a:t>
            </a:r>
            <a:r>
              <a:rPr lang="fi-FI" dirty="0"/>
              <a:t>h</a:t>
            </a:r>
            <a:r>
              <a:rPr lang="fi-FI" dirty="0" smtClean="0"/>
              <a:t>yvä läpäisevyys, alhainen hinta, pitkä kantama, pieni virrankulutus</a:t>
            </a:r>
          </a:p>
          <a:p>
            <a:r>
              <a:rPr lang="fi-FI" dirty="0" smtClean="0"/>
              <a:t>Toimivat lisensioimattomalla taajuudella, jotka voivat ruuhkautua</a:t>
            </a:r>
          </a:p>
          <a:p>
            <a:r>
              <a:rPr lang="fi-FI" dirty="0" err="1" smtClean="0"/>
              <a:t>LoRa</a:t>
            </a:r>
            <a:r>
              <a:rPr lang="fi-FI" dirty="0" smtClean="0"/>
              <a:t>: kiinnostava uusi vaihtoehto. Voi toteuttaa yksityisiä radioverkkoja lisenssivapailla taajuuksilla esimerkiksi tehdasalueen sisällä</a:t>
            </a:r>
          </a:p>
          <a:p>
            <a:pPr lvl="1"/>
            <a:r>
              <a:rPr lang="fi-FI" dirty="0">
                <a:hlinkClick r:id="rId2"/>
              </a:rPr>
              <a:t>https://</a:t>
            </a:r>
            <a:r>
              <a:rPr lang="fi-FI" dirty="0" smtClean="0">
                <a:hlinkClick r:id="rId2"/>
              </a:rPr>
              <a:t>www.iot-ticket.com/fi/uutiset/60-wapice-rakentaa-lora-verkon-seitsemaan-kaupunkiin</a:t>
            </a:r>
            <a:r>
              <a:rPr lang="fi-FI" dirty="0" smtClean="0"/>
              <a:t> </a:t>
            </a:r>
          </a:p>
          <a:p>
            <a:r>
              <a:rPr lang="fi-FI" dirty="0" err="1" smtClean="0"/>
              <a:t>Sigfox</a:t>
            </a:r>
            <a:endParaRPr lang="fi-FI" dirty="0" smtClean="0"/>
          </a:p>
          <a:p>
            <a:pPr lvl="1"/>
            <a:r>
              <a:rPr lang="fi-FI" dirty="0" smtClean="0"/>
              <a:t>12 tavun viesti, </a:t>
            </a:r>
            <a:r>
              <a:rPr lang="fi-FI" dirty="0" err="1" smtClean="0"/>
              <a:t>max</a:t>
            </a:r>
            <a:r>
              <a:rPr lang="fi-FI" dirty="0" smtClean="0"/>
              <a:t> 140 viestiä päivässä</a:t>
            </a:r>
          </a:p>
          <a:p>
            <a:pPr lvl="1"/>
            <a:r>
              <a:rPr lang="fi-FI" dirty="0" err="1" smtClean="0"/>
              <a:t>Sigfox</a:t>
            </a:r>
            <a:r>
              <a:rPr lang="fi-FI" dirty="0" smtClean="0"/>
              <a:t> operoi verkkoja useissa maissa, Suomessa vuodesta 2016 alkaen.</a:t>
            </a:r>
            <a:endParaRPr lang="fi-FI" dirty="0"/>
          </a:p>
        </p:txBody>
      </p:sp>
    </p:spTree>
    <p:extLst>
      <p:ext uri="{BB962C8B-B14F-4D97-AF65-F5344CB8AC3E}">
        <p14:creationId xmlns:p14="http://schemas.microsoft.com/office/powerpoint/2010/main" val="26045166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Protokollat ja standardit</a:t>
            </a:r>
            <a:endParaRPr lang="fi-FI" dirty="0"/>
          </a:p>
        </p:txBody>
      </p:sp>
      <p:sp>
        <p:nvSpPr>
          <p:cNvPr id="3" name="Content Placeholder 2"/>
          <p:cNvSpPr>
            <a:spLocks noGrp="1"/>
          </p:cNvSpPr>
          <p:nvPr>
            <p:ph idx="1"/>
          </p:nvPr>
        </p:nvSpPr>
        <p:spPr/>
        <p:txBody>
          <a:bodyPr>
            <a:normAutofit fontScale="92500" lnSpcReduction="10000"/>
          </a:bodyPr>
          <a:lstStyle/>
          <a:p>
            <a:r>
              <a:rPr lang="fi-FI" dirty="0" smtClean="0"/>
              <a:t>Teollisuusautomaation tiedonsiirrossa tehdastasolla on käytetty usein valmistajakohtaisia standardeja. Yleisiä valmistajariippumattomia standardeja on kuitenkin kehitetty. Teollisen internetin näkökulmasta OPC UA on ehkä mielenkiintoisin teollisuusautomaation tiedonsiirtostandardi. </a:t>
            </a:r>
          </a:p>
          <a:p>
            <a:r>
              <a:rPr lang="fi-FI" dirty="0" smtClean="0"/>
              <a:t>OPC UA on suunniteltu laitteiden väliseen tiedonsiirtoon. Teollisen internetin sovelluksissa se soveltuu hyvin datan keräämiseen tehtaan eri laitteilta. OPC UA ei ole kuitenkaan paras ratkaisu kaikilla teollisen internetin teknologiapinon tasoilla.</a:t>
            </a:r>
          </a:p>
          <a:p>
            <a:r>
              <a:rPr lang="fi-FI" dirty="0" smtClean="0"/>
              <a:t>Siirryttäessä teknologiapinon alimmalta tasolta ylöspäin tarvitaan myös yleisiä viestintäprotokollia. Kommunikointi palveluiden kanssa tapahtuu usein käyttäen REST-arkkitehtuurimallia. Datan välittämisessä palveluun voidaan käyttää myös AMQP- tai MQTT-protokollia </a:t>
            </a:r>
            <a:endParaRPr lang="fi-FI" dirty="0"/>
          </a:p>
        </p:txBody>
      </p:sp>
    </p:spTree>
    <p:extLst>
      <p:ext uri="{BB962C8B-B14F-4D97-AF65-F5344CB8AC3E}">
        <p14:creationId xmlns:p14="http://schemas.microsoft.com/office/powerpoint/2010/main" val="6701880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OPC UA</a:t>
            </a:r>
            <a:endParaRPr lang="fi-FI" dirty="0"/>
          </a:p>
        </p:txBody>
      </p:sp>
      <p:sp>
        <p:nvSpPr>
          <p:cNvPr id="3" name="Content Placeholder 2"/>
          <p:cNvSpPr>
            <a:spLocks noGrp="1"/>
          </p:cNvSpPr>
          <p:nvPr>
            <p:ph idx="1"/>
          </p:nvPr>
        </p:nvSpPr>
        <p:spPr/>
        <p:txBody>
          <a:bodyPr>
            <a:normAutofit fontScale="85000" lnSpcReduction="20000"/>
          </a:bodyPr>
          <a:lstStyle/>
          <a:p>
            <a:r>
              <a:rPr lang="fi-FI" dirty="0" smtClean="0"/>
              <a:t>OPC UA on tiedonsiirtoprotokolla, jota käytetään teollisuusautomaation laitteiden ja ohjelmistojen (esim. valvomot) väliseen tiedonsiirtoon. </a:t>
            </a:r>
          </a:p>
          <a:p>
            <a:r>
              <a:rPr lang="fi-FI" dirty="0" smtClean="0"/>
              <a:t>OPC </a:t>
            </a:r>
            <a:r>
              <a:rPr lang="fi-FI" dirty="0" err="1" smtClean="0"/>
              <a:t>UA:n</a:t>
            </a:r>
            <a:r>
              <a:rPr lang="fi-FI" dirty="0" smtClean="0"/>
              <a:t> avulla laitteet (ohjelmoitavat logiikat) voivat kommunikoida keskenään. OPC </a:t>
            </a:r>
            <a:r>
              <a:rPr lang="fi-FI" dirty="0" err="1" smtClean="0"/>
              <a:t>UA:n</a:t>
            </a:r>
            <a:r>
              <a:rPr lang="fi-FI" dirty="0" smtClean="0"/>
              <a:t> avulla voidaan siirtää tietoa myös valvomoihin, tuotannonohjausjärjestelmään ja toiminnanohjausjärjestelmään.</a:t>
            </a:r>
          </a:p>
          <a:p>
            <a:r>
              <a:rPr lang="fi-FI" dirty="0" smtClean="0"/>
              <a:t>OPC UA toimii erinomaisesti laitteiden ja valvomoiden välisessä kommunikoinnissa. Sen sijaan ylemmän tason järjestelmät, tukevat harvoin OPC </a:t>
            </a:r>
            <a:r>
              <a:rPr lang="fi-FI" dirty="0" err="1" smtClean="0"/>
              <a:t>UA:ta</a:t>
            </a:r>
            <a:r>
              <a:rPr lang="fi-FI" dirty="0" smtClean="0"/>
              <a:t>. Palveluiden rajapinnoissa käytetään mieluummin REST-arkkitehtuuria.</a:t>
            </a:r>
          </a:p>
          <a:p>
            <a:r>
              <a:rPr lang="fi-FI" dirty="0" smtClean="0"/>
              <a:t>OPC UA perustuu asiakas-palvelinmalliin. OPC </a:t>
            </a:r>
            <a:r>
              <a:rPr lang="fi-FI" dirty="0" err="1" smtClean="0"/>
              <a:t>UA:ssa</a:t>
            </a:r>
            <a:r>
              <a:rPr lang="fi-FI" dirty="0" smtClean="0"/>
              <a:t> voidaan käyttää binääripohjaista protokollaa (yleisin) tai SOAP-pohjaista protokollaa, joka mahdollistaa etämetodikutsut. Tietoturva on vahva</a:t>
            </a:r>
          </a:p>
          <a:p>
            <a:r>
              <a:rPr lang="fi-FI" dirty="0" smtClean="0"/>
              <a:t>Teollisen internetin sovelluksissa OPC UA sopii hyvin datan paikalliseen keräämiseen ohjelmoitavilta logiikoilta.</a:t>
            </a:r>
            <a:endParaRPr lang="fi-FI" dirty="0"/>
          </a:p>
        </p:txBody>
      </p:sp>
    </p:spTree>
    <p:extLst>
      <p:ext uri="{BB962C8B-B14F-4D97-AF65-F5344CB8AC3E}">
        <p14:creationId xmlns:p14="http://schemas.microsoft.com/office/powerpoint/2010/main" val="37403710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MQTT</a:t>
            </a:r>
            <a:endParaRPr lang="fi-FI" dirty="0"/>
          </a:p>
        </p:txBody>
      </p:sp>
      <p:sp>
        <p:nvSpPr>
          <p:cNvPr id="3" name="Content Placeholder 2"/>
          <p:cNvSpPr>
            <a:spLocks noGrp="1"/>
          </p:cNvSpPr>
          <p:nvPr>
            <p:ph idx="1"/>
          </p:nvPr>
        </p:nvSpPr>
        <p:spPr/>
        <p:txBody>
          <a:bodyPr>
            <a:normAutofit/>
          </a:bodyPr>
          <a:lstStyle/>
          <a:p>
            <a:r>
              <a:rPr lang="fi-FI" dirty="0" smtClean="0"/>
              <a:t>MQTT-protokollaa (</a:t>
            </a:r>
            <a:r>
              <a:rPr lang="fi-FI" i="1" dirty="0" smtClean="0"/>
              <a:t>Message Queue </a:t>
            </a:r>
            <a:r>
              <a:rPr lang="fi-FI" i="1" dirty="0" err="1" smtClean="0"/>
              <a:t>Telemetry</a:t>
            </a:r>
            <a:r>
              <a:rPr lang="fi-FI" i="1" dirty="0" smtClean="0"/>
              <a:t> Transport</a:t>
            </a:r>
            <a:r>
              <a:rPr lang="fi-FI" dirty="0" smtClean="0"/>
              <a:t>) käytetään yleisesti </a:t>
            </a:r>
            <a:r>
              <a:rPr lang="fi-FI" dirty="0" err="1" smtClean="0"/>
              <a:t>IoT</a:t>
            </a:r>
            <a:r>
              <a:rPr lang="fi-FI" dirty="0" smtClean="0"/>
              <a:t>-sovelluksissa. Nimensä mukaisesti se sopii </a:t>
            </a:r>
            <a:r>
              <a:rPr lang="fi-FI" dirty="0" err="1" smtClean="0"/>
              <a:t>telemtriadatan</a:t>
            </a:r>
            <a:r>
              <a:rPr lang="fi-FI" dirty="0" smtClean="0"/>
              <a:t> keräämiseen, etämittaukseen ja valvontaan.</a:t>
            </a:r>
          </a:p>
          <a:p>
            <a:r>
              <a:rPr lang="fi-FI" dirty="0" smtClean="0"/>
              <a:t>Pilvipalvelusovelluksen datan vastaanotossa voidaan käyttää MQTT-palvelinta</a:t>
            </a:r>
          </a:p>
          <a:p>
            <a:r>
              <a:rPr lang="fi-FI" dirty="0" err="1"/>
              <a:t>MQTT:tä</a:t>
            </a:r>
            <a:r>
              <a:rPr lang="fi-FI" dirty="0"/>
              <a:t> käytetään muun muassa IBM Watson ja Amazon AWS -pilvipalveluissa.</a:t>
            </a:r>
          </a:p>
          <a:p>
            <a:r>
              <a:rPr lang="fi-FI" dirty="0"/>
              <a:t>Monet ohjelmoitavat logiikat, kuten </a:t>
            </a:r>
            <a:r>
              <a:rPr lang="fi-FI" dirty="0" err="1"/>
              <a:t>Beckhoff</a:t>
            </a:r>
            <a:r>
              <a:rPr lang="fi-FI" dirty="0"/>
              <a:t>, tukevat </a:t>
            </a:r>
            <a:r>
              <a:rPr lang="fi-FI" dirty="0" err="1"/>
              <a:t>MQTT:tä</a:t>
            </a:r>
            <a:r>
              <a:rPr lang="fi-FI" dirty="0" smtClean="0"/>
              <a:t>.</a:t>
            </a:r>
            <a:endParaRPr lang="fi-FI" dirty="0"/>
          </a:p>
        </p:txBody>
      </p:sp>
    </p:spTree>
    <p:extLst>
      <p:ext uri="{BB962C8B-B14F-4D97-AF65-F5344CB8AC3E}">
        <p14:creationId xmlns:p14="http://schemas.microsoft.com/office/powerpoint/2010/main" val="26435943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MQTT	</a:t>
            </a:r>
            <a:endParaRPr lang="fi-FI" dirty="0"/>
          </a:p>
        </p:txBody>
      </p:sp>
      <p:sp>
        <p:nvSpPr>
          <p:cNvPr id="3" name="Content Placeholder 2"/>
          <p:cNvSpPr>
            <a:spLocks noGrp="1"/>
          </p:cNvSpPr>
          <p:nvPr>
            <p:ph idx="1"/>
          </p:nvPr>
        </p:nvSpPr>
        <p:spPr>
          <a:xfrm>
            <a:off x="838200" y="1825625"/>
            <a:ext cx="5397500" cy="4351338"/>
          </a:xfrm>
        </p:spPr>
        <p:txBody>
          <a:bodyPr>
            <a:normAutofit/>
          </a:bodyPr>
          <a:lstStyle/>
          <a:p>
            <a:r>
              <a:rPr lang="fi-FI" sz="2000" dirty="0" smtClean="0"/>
              <a:t>MQTT </a:t>
            </a:r>
            <a:r>
              <a:rPr lang="fi-FI" sz="2000" dirty="0"/>
              <a:t>perustuu </a:t>
            </a:r>
            <a:r>
              <a:rPr lang="fi-FI" sz="2000" dirty="0" err="1"/>
              <a:t>publisher</a:t>
            </a:r>
            <a:r>
              <a:rPr lang="fi-FI" sz="2000" dirty="0"/>
              <a:t>-</a:t>
            </a:r>
            <a:r>
              <a:rPr lang="fi-FI" sz="2000" dirty="0" err="1"/>
              <a:t>subscriber</a:t>
            </a:r>
            <a:r>
              <a:rPr lang="fi-FI" sz="2000" dirty="0"/>
              <a:t>-malliin (julkaisija-tilaaja). Datan tuottajat (</a:t>
            </a:r>
            <a:r>
              <a:rPr lang="fi-FI" sz="2000" dirty="0" err="1"/>
              <a:t>things</a:t>
            </a:r>
            <a:r>
              <a:rPr lang="fi-FI" sz="2000" dirty="0"/>
              <a:t>) ovat julkaisijoita. Tilaajia voi olla useita ja ne voivat tilata monen julkaisijan dataa.</a:t>
            </a:r>
          </a:p>
          <a:p>
            <a:r>
              <a:rPr lang="fi-FI" sz="2000" dirty="0"/>
              <a:t>MQTT ei sisällä viestijonoja, joten datan lukijan on oltava koko ajan kuuntelemassa tilaamaansa dataa</a:t>
            </a:r>
          </a:p>
          <a:p>
            <a:r>
              <a:rPr lang="fi-FI" sz="2000" dirty="0"/>
              <a:t>Datan tuottajat ja kuluttajat eivät ole tietoisia toisistaan</a:t>
            </a:r>
          </a:p>
          <a:p>
            <a:endParaRPr lang="fi-FI" sz="2000" dirty="0"/>
          </a:p>
        </p:txBody>
      </p:sp>
      <p:pic>
        <p:nvPicPr>
          <p:cNvPr id="4" name="Picture 3" descr="MQTT Publish / Subscri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700" y="1825625"/>
            <a:ext cx="5485114" cy="314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6875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AMQP</a:t>
            </a:r>
            <a:endParaRPr lang="fi-FI" dirty="0"/>
          </a:p>
        </p:txBody>
      </p:sp>
      <p:sp>
        <p:nvSpPr>
          <p:cNvPr id="3" name="Content Placeholder 2"/>
          <p:cNvSpPr>
            <a:spLocks noGrp="1"/>
          </p:cNvSpPr>
          <p:nvPr>
            <p:ph idx="1"/>
          </p:nvPr>
        </p:nvSpPr>
        <p:spPr/>
        <p:txBody>
          <a:bodyPr/>
          <a:lstStyle/>
          <a:p>
            <a:r>
              <a:rPr lang="fi-FI" dirty="0" smtClean="0"/>
              <a:t>AMQP perustuu </a:t>
            </a:r>
            <a:r>
              <a:rPr lang="fi-FI" dirty="0" err="1" smtClean="0"/>
              <a:t>MQTT:n</a:t>
            </a:r>
            <a:r>
              <a:rPr lang="fi-FI" dirty="0" smtClean="0"/>
              <a:t> tavoin </a:t>
            </a:r>
            <a:r>
              <a:rPr lang="fi-FI" dirty="0" err="1" smtClean="0"/>
              <a:t>publisher</a:t>
            </a:r>
            <a:r>
              <a:rPr lang="fi-FI" dirty="0" smtClean="0"/>
              <a:t>-</a:t>
            </a:r>
            <a:r>
              <a:rPr lang="fi-FI" dirty="0" err="1" smtClean="0"/>
              <a:t>subscriber</a:t>
            </a:r>
            <a:r>
              <a:rPr lang="fi-FI" dirty="0" smtClean="0"/>
              <a:t>-malliin</a:t>
            </a:r>
          </a:p>
          <a:p>
            <a:r>
              <a:rPr lang="fi-FI" dirty="0" smtClean="0"/>
              <a:t>AMQP sisältää lisäksi viestijonot. Tällöin data jää talteen jonoihin, eikä tilaajien tarvitse olla koko aikaa hereillä</a:t>
            </a:r>
          </a:p>
          <a:p>
            <a:r>
              <a:rPr lang="fi-FI" dirty="0" smtClean="0"/>
              <a:t>Hyvä tietoturva</a:t>
            </a:r>
          </a:p>
          <a:p>
            <a:r>
              <a:rPr lang="fi-FI" dirty="0" smtClean="0"/>
              <a:t>AMQP sopii hyvin myös kahdensuuntaiseen viestintään. Sillä voidaan toteuttaa laitteelta laitteelle kommunikointi pilvipalvelun kautta</a:t>
            </a:r>
          </a:p>
          <a:p>
            <a:r>
              <a:rPr lang="fi-FI" dirty="0" err="1" smtClean="0"/>
              <a:t>RabbitMQ</a:t>
            </a:r>
            <a:r>
              <a:rPr lang="fi-FI" dirty="0" smtClean="0"/>
              <a:t> on yleinen avoimen lähdekoodin AMQP </a:t>
            </a:r>
            <a:r>
              <a:rPr lang="fi-FI" dirty="0" err="1" smtClean="0"/>
              <a:t>broker</a:t>
            </a:r>
            <a:endParaRPr lang="fi-FI" dirty="0"/>
          </a:p>
          <a:p>
            <a:r>
              <a:rPr lang="fi-FI" dirty="0" err="1" smtClean="0"/>
              <a:t>Azure</a:t>
            </a:r>
            <a:r>
              <a:rPr lang="fi-FI" dirty="0" smtClean="0"/>
              <a:t> </a:t>
            </a:r>
            <a:r>
              <a:rPr lang="fi-FI" dirty="0" err="1" smtClean="0"/>
              <a:t>IoT</a:t>
            </a:r>
            <a:r>
              <a:rPr lang="fi-FI" dirty="0" smtClean="0"/>
              <a:t> </a:t>
            </a:r>
            <a:r>
              <a:rPr lang="fi-FI" dirty="0" err="1" smtClean="0"/>
              <a:t>Hub</a:t>
            </a:r>
            <a:r>
              <a:rPr lang="fi-FI" dirty="0" smtClean="0"/>
              <a:t> ja </a:t>
            </a:r>
            <a:r>
              <a:rPr lang="fi-FI" dirty="0" err="1" smtClean="0"/>
              <a:t>EventHub</a:t>
            </a:r>
            <a:r>
              <a:rPr lang="fi-FI" dirty="0" smtClean="0"/>
              <a:t> perustuvat </a:t>
            </a:r>
            <a:r>
              <a:rPr lang="fi-FI" dirty="0" err="1" smtClean="0"/>
              <a:t>AMQP:hen</a:t>
            </a:r>
            <a:r>
              <a:rPr lang="fi-FI" dirty="0" smtClean="0"/>
              <a:t>. Tosin näihin palveluihin voi lähettää dataa myös REST </a:t>
            </a:r>
            <a:r>
              <a:rPr lang="fi-FI" dirty="0" err="1" smtClean="0"/>
              <a:t>API:n</a:t>
            </a:r>
            <a:r>
              <a:rPr lang="fi-FI" dirty="0" smtClean="0"/>
              <a:t> kautta</a:t>
            </a:r>
            <a:endParaRPr lang="fi-FI" dirty="0"/>
          </a:p>
        </p:txBody>
      </p:sp>
    </p:spTree>
    <p:extLst>
      <p:ext uri="{BB962C8B-B14F-4D97-AF65-F5344CB8AC3E}">
        <p14:creationId xmlns:p14="http://schemas.microsoft.com/office/powerpoint/2010/main" val="140239324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Gateway</a:t>
            </a:r>
            <a:endParaRPr lang="fi-FI" dirty="0"/>
          </a:p>
        </p:txBody>
      </p:sp>
      <p:sp>
        <p:nvSpPr>
          <p:cNvPr id="3" name="Content Placeholder 2"/>
          <p:cNvSpPr>
            <a:spLocks noGrp="1"/>
          </p:cNvSpPr>
          <p:nvPr>
            <p:ph idx="1"/>
          </p:nvPr>
        </p:nvSpPr>
        <p:spPr/>
        <p:txBody>
          <a:bodyPr/>
          <a:lstStyle/>
          <a:p>
            <a:r>
              <a:rPr lang="fi-FI" dirty="0" smtClean="0"/>
              <a:t>Jos laitteet ovat maantieteellisesti hajautettuja, data lähetetään usein kultakin laitteelta pilvipalveluun erikseen (kiinteän verkon internetin tai mobiiliverkon kautta)</a:t>
            </a:r>
          </a:p>
          <a:p>
            <a:r>
              <a:rPr lang="fi-FI" dirty="0" smtClean="0"/>
              <a:t>Usein data kannattaa kuitenkin koota yhteen solmukohtaan, ennen kuin se lähetään eteenpäin. Tätä tapaa nimitetään </a:t>
            </a:r>
            <a:r>
              <a:rPr lang="fi-FI" dirty="0" err="1" smtClean="0"/>
              <a:t>gateway</a:t>
            </a:r>
            <a:r>
              <a:rPr lang="fi-FI" dirty="0" smtClean="0"/>
              <a:t>- eli yhdyskäytävämalliksi.</a:t>
            </a:r>
          </a:p>
          <a:p>
            <a:r>
              <a:rPr lang="fi-FI" dirty="0" smtClean="0"/>
              <a:t>Usein ajatellaan, että </a:t>
            </a:r>
            <a:r>
              <a:rPr lang="fi-FI" dirty="0" err="1" smtClean="0"/>
              <a:t>gateway</a:t>
            </a:r>
            <a:r>
              <a:rPr lang="fi-FI" dirty="0" smtClean="0"/>
              <a:t> on tietoliikenneyhteyden omaava sulautettu tietokone. Monesti </a:t>
            </a:r>
            <a:r>
              <a:rPr lang="fi-FI" dirty="0" err="1" smtClean="0"/>
              <a:t>gateway</a:t>
            </a:r>
            <a:r>
              <a:rPr lang="fi-FI" dirty="0" smtClean="0"/>
              <a:t> on kuitenkin jollakin tietokoneella ajettava ohjelmisto, joka kerää datan eri lähteistä, muokkaa sitä ja lähettää sen edelleen pilvipalveluun.</a:t>
            </a:r>
          </a:p>
          <a:p>
            <a:endParaRPr lang="fi-FI" dirty="0"/>
          </a:p>
        </p:txBody>
      </p:sp>
    </p:spTree>
    <p:extLst>
      <p:ext uri="{BB962C8B-B14F-4D97-AF65-F5344CB8AC3E}">
        <p14:creationId xmlns:p14="http://schemas.microsoft.com/office/powerpoint/2010/main" val="16983799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Sisältö ja oppitunnit </a:t>
            </a:r>
            <a:r>
              <a:rPr lang="fi-FI" dirty="0" smtClean="0"/>
              <a:t>(3/4)</a:t>
            </a:r>
            <a:br>
              <a:rPr lang="fi-FI" dirty="0" smtClean="0"/>
            </a:br>
            <a:r>
              <a:rPr lang="fi-FI" dirty="0" smtClean="0"/>
              <a:t>Ryhmä A, Kehittämistehtävä, Petteri Mäkelä</a:t>
            </a:r>
            <a:endParaRPr lang="fi-FI" dirty="0"/>
          </a:p>
        </p:txBody>
      </p:sp>
      <p:sp>
        <p:nvSpPr>
          <p:cNvPr id="3" name="Content Placeholder 2"/>
          <p:cNvSpPr>
            <a:spLocks noGrp="1"/>
          </p:cNvSpPr>
          <p:nvPr>
            <p:ph idx="1"/>
          </p:nvPr>
        </p:nvSpPr>
        <p:spPr/>
        <p:txBody>
          <a:bodyPr/>
          <a:lstStyle/>
          <a:p>
            <a:r>
              <a:rPr lang="fi-FI" dirty="0" smtClean="0"/>
              <a:t>31.2.2020, Tietokoneluokka</a:t>
            </a:r>
          </a:p>
          <a:p>
            <a:pPr lvl="1"/>
            <a:r>
              <a:rPr lang="fi-FI" dirty="0" smtClean="0"/>
              <a:t>Lyhyt ohjelmointitehtävä</a:t>
            </a:r>
          </a:p>
          <a:p>
            <a:pPr lvl="1"/>
            <a:r>
              <a:rPr lang="fi-FI" dirty="0" smtClean="0"/>
              <a:t>Vierailu teollisen internetin laboratoriossa</a:t>
            </a:r>
          </a:p>
          <a:p>
            <a:pPr lvl="1"/>
            <a:r>
              <a:rPr lang="fi-FI" dirty="0" smtClean="0"/>
              <a:t>Kehittämistehtävän aiheen valinta</a:t>
            </a:r>
          </a:p>
          <a:p>
            <a:r>
              <a:rPr lang="fi-FI" dirty="0" smtClean="0"/>
              <a:t>14.2.2020, </a:t>
            </a:r>
            <a:r>
              <a:rPr lang="fi-FI" dirty="0"/>
              <a:t>Tietokoneluokka</a:t>
            </a:r>
            <a:endParaRPr lang="fi-FI" dirty="0" smtClean="0"/>
          </a:p>
          <a:p>
            <a:pPr lvl="1"/>
            <a:r>
              <a:rPr lang="fi-FI" dirty="0" smtClean="0"/>
              <a:t>Kehittämistehtävän käynnistys</a:t>
            </a:r>
          </a:p>
          <a:p>
            <a:r>
              <a:rPr lang="fi-FI" dirty="0" smtClean="0"/>
              <a:t>6.3.2020, </a:t>
            </a:r>
            <a:r>
              <a:rPr lang="fi-FI" dirty="0"/>
              <a:t>Tietokoneluokka</a:t>
            </a:r>
            <a:endParaRPr lang="fi-FI" dirty="0" smtClean="0"/>
          </a:p>
          <a:p>
            <a:pPr lvl="1"/>
            <a:r>
              <a:rPr lang="fi-FI" dirty="0" smtClean="0"/>
              <a:t>Esitelmät kehittämistehtävistä</a:t>
            </a:r>
            <a:endParaRPr lang="fi-FI" dirty="0"/>
          </a:p>
        </p:txBody>
      </p:sp>
    </p:spTree>
    <p:extLst>
      <p:ext uri="{BB962C8B-B14F-4D97-AF65-F5344CB8AC3E}">
        <p14:creationId xmlns:p14="http://schemas.microsoft.com/office/powerpoint/2010/main" val="244664268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Gateway</a:t>
            </a:r>
            <a:endParaRPr lang="fi-FI" dirty="0"/>
          </a:p>
        </p:txBody>
      </p:sp>
      <p:sp>
        <p:nvSpPr>
          <p:cNvPr id="3" name="Content Placeholder 2"/>
          <p:cNvSpPr>
            <a:spLocks noGrp="1"/>
          </p:cNvSpPr>
          <p:nvPr>
            <p:ph idx="1"/>
          </p:nvPr>
        </p:nvSpPr>
        <p:spPr/>
        <p:txBody>
          <a:bodyPr/>
          <a:lstStyle/>
          <a:p>
            <a:r>
              <a:rPr lang="fi-FI" dirty="0" err="1" smtClean="0"/>
              <a:t>Gateway</a:t>
            </a:r>
            <a:r>
              <a:rPr lang="fi-FI" dirty="0" smtClean="0"/>
              <a:t>-ohjelma voi tallentaa kerättyä dataa myös paikalliseen tietokantaan, jolloin yhteyden pilvipalveluun ei tarvitse olla aina päällä.</a:t>
            </a:r>
          </a:p>
          <a:p>
            <a:r>
              <a:rPr lang="fi-FI" dirty="0" smtClean="0"/>
              <a:t>Dataa ei kannata usein myöskään lähettää pieninä määrinä kerrallaan jatkuvasti. Monesti kannattaa kerätä dataa puskuriin ja lähettää suurempi paketti kerrallaan palveluun.</a:t>
            </a:r>
          </a:p>
          <a:p>
            <a:r>
              <a:rPr lang="fi-FI" dirty="0" err="1" smtClean="0"/>
              <a:t>Gateway</a:t>
            </a:r>
            <a:r>
              <a:rPr lang="fi-FI" dirty="0" smtClean="0"/>
              <a:t>-malli on usein helpommin hallittavissa myös tietoturvan kannalta, kun linkkejä ulospäin on vain yksi. </a:t>
            </a:r>
            <a:endParaRPr lang="fi-FI" dirty="0"/>
          </a:p>
          <a:p>
            <a:r>
              <a:rPr lang="fi-FI" dirty="0" smtClean="0"/>
              <a:t>Joidenkin toimittajien </a:t>
            </a:r>
            <a:r>
              <a:rPr lang="fi-FI" dirty="0" err="1" smtClean="0"/>
              <a:t>gateway</a:t>
            </a:r>
            <a:r>
              <a:rPr lang="fi-FI" dirty="0" smtClean="0"/>
              <a:t>-laitteet sitovat asiakkaat tiettyyn pilvipalveluun</a:t>
            </a:r>
          </a:p>
        </p:txBody>
      </p:sp>
    </p:spTree>
    <p:extLst>
      <p:ext uri="{BB962C8B-B14F-4D97-AF65-F5344CB8AC3E}">
        <p14:creationId xmlns:p14="http://schemas.microsoft.com/office/powerpoint/2010/main" val="117844387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Esimerkki </a:t>
            </a:r>
            <a:r>
              <a:rPr lang="fi-FI" dirty="0" err="1" smtClean="0"/>
              <a:t>gateway</a:t>
            </a:r>
            <a:r>
              <a:rPr lang="fi-FI" dirty="0" smtClean="0"/>
              <a:t>-arkkitehtuurista</a:t>
            </a:r>
            <a:endParaRPr lang="fi-FI" dirty="0"/>
          </a:p>
        </p:txBody>
      </p:sp>
      <p:pic>
        <p:nvPicPr>
          <p:cNvPr id="5" name="Picture 4"/>
          <p:cNvPicPr>
            <a:picLocks noChangeAspect="1"/>
          </p:cNvPicPr>
          <p:nvPr/>
        </p:nvPicPr>
        <p:blipFill>
          <a:blip r:embed="rId2"/>
          <a:stretch>
            <a:fillRect/>
          </a:stretch>
        </p:blipFill>
        <p:spPr>
          <a:xfrm>
            <a:off x="3417045" y="4305549"/>
            <a:ext cx="4295775" cy="2143125"/>
          </a:xfrm>
          <a:prstGeom prst="rect">
            <a:avLst/>
          </a:prstGeom>
        </p:spPr>
      </p:pic>
      <p:sp>
        <p:nvSpPr>
          <p:cNvPr id="6" name="Oval 5"/>
          <p:cNvSpPr/>
          <p:nvPr/>
        </p:nvSpPr>
        <p:spPr>
          <a:xfrm>
            <a:off x="8241580" y="3569319"/>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Festo</a:t>
            </a:r>
            <a:endParaRPr lang="fi-FI"/>
          </a:p>
          <a:p>
            <a:pPr algn="ctr"/>
            <a:r>
              <a:rPr lang="fi-FI"/>
              <a:t>MES4</a:t>
            </a:r>
          </a:p>
        </p:txBody>
      </p:sp>
      <p:sp>
        <p:nvSpPr>
          <p:cNvPr id="7" name="Oval 6"/>
          <p:cNvSpPr/>
          <p:nvPr/>
        </p:nvSpPr>
        <p:spPr>
          <a:xfrm>
            <a:off x="8241580" y="4881612"/>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Simu-lointi</a:t>
            </a:r>
            <a:endParaRPr lang="fi-FI"/>
          </a:p>
        </p:txBody>
      </p:sp>
      <p:sp>
        <p:nvSpPr>
          <p:cNvPr id="8" name="Oval 7"/>
          <p:cNvSpPr/>
          <p:nvPr/>
        </p:nvSpPr>
        <p:spPr>
          <a:xfrm>
            <a:off x="9556452" y="3569319"/>
            <a:ext cx="999728"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a:t>PLM</a:t>
            </a:r>
          </a:p>
        </p:txBody>
      </p:sp>
      <p:sp>
        <p:nvSpPr>
          <p:cNvPr id="9" name="Oval 8"/>
          <p:cNvSpPr/>
          <p:nvPr/>
        </p:nvSpPr>
        <p:spPr>
          <a:xfrm>
            <a:off x="8241580" y="2263087"/>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a:t>ERP</a:t>
            </a:r>
          </a:p>
        </p:txBody>
      </p:sp>
      <p:cxnSp>
        <p:nvCxnSpPr>
          <p:cNvPr id="14" name="Straight Arrow Connector 13"/>
          <p:cNvCxnSpPr/>
          <p:nvPr/>
        </p:nvCxnSpPr>
        <p:spPr>
          <a:xfrm>
            <a:off x="4137124" y="4037372"/>
            <a:ext cx="0" cy="322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48876" y="4053520"/>
            <a:ext cx="0" cy="314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945436" y="4068490"/>
            <a:ext cx="0" cy="299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6" idx="2"/>
          </p:cNvCxnSpPr>
          <p:nvPr/>
        </p:nvCxnSpPr>
        <p:spPr>
          <a:xfrm>
            <a:off x="4137124" y="4024743"/>
            <a:ext cx="4104456" cy="12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 idx="4"/>
            <a:endCxn id="6" idx="0"/>
          </p:cNvCxnSpPr>
          <p:nvPr/>
        </p:nvCxnSpPr>
        <p:spPr>
          <a:xfrm>
            <a:off x="8781640" y="3199191"/>
            <a:ext cx="0" cy="370128"/>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a:stCxn id="6" idx="4"/>
            <a:endCxn id="7" idx="0"/>
          </p:cNvCxnSpPr>
          <p:nvPr/>
        </p:nvCxnSpPr>
        <p:spPr>
          <a:xfrm>
            <a:off x="8781640" y="4505424"/>
            <a:ext cx="0" cy="376189"/>
          </a:xfrm>
          <a:prstGeom prst="straightConnector1">
            <a:avLst/>
          </a:prstGeom>
          <a:ln>
            <a:solidFill>
              <a:schemeClr val="bg1">
                <a:lumMod val="75000"/>
              </a:schemeClr>
            </a:solidFill>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8" idx="1"/>
            <a:endCxn id="9" idx="5"/>
          </p:cNvCxnSpPr>
          <p:nvPr/>
        </p:nvCxnSpPr>
        <p:spPr>
          <a:xfrm flipH="1" flipV="1">
            <a:off x="9163521" y="3062102"/>
            <a:ext cx="539339" cy="64430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8" idx="3"/>
            <a:endCxn id="7" idx="7"/>
          </p:cNvCxnSpPr>
          <p:nvPr/>
        </p:nvCxnSpPr>
        <p:spPr>
          <a:xfrm flipH="1">
            <a:off x="9163521" y="4368335"/>
            <a:ext cx="539339" cy="650367"/>
          </a:xfrm>
          <a:prstGeom prst="straightConnector1">
            <a:avLst/>
          </a:prstGeom>
          <a:ln>
            <a:solidFill>
              <a:schemeClr val="bg1">
                <a:lumMod val="75000"/>
              </a:schemeClr>
            </a:solidFill>
            <a:tailEnd type="triangle"/>
          </a:ln>
        </p:spPr>
        <p:style>
          <a:lnRef idx="2">
            <a:schemeClr val="accent3"/>
          </a:lnRef>
          <a:fillRef idx="0">
            <a:schemeClr val="accent3"/>
          </a:fillRef>
          <a:effectRef idx="1">
            <a:schemeClr val="accent3"/>
          </a:effectRef>
          <a:fontRef idx="minor">
            <a:schemeClr val="tx1"/>
          </a:fontRef>
        </p:style>
      </p:cxnSp>
      <p:sp>
        <p:nvSpPr>
          <p:cNvPr id="46" name="Cloud 45"/>
          <p:cNvSpPr/>
          <p:nvPr/>
        </p:nvSpPr>
        <p:spPr>
          <a:xfrm>
            <a:off x="3841318" y="1802457"/>
            <a:ext cx="4061951" cy="141404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a:t>Pilvipalvelut:</a:t>
            </a:r>
          </a:p>
          <a:p>
            <a:pPr algn="ctr"/>
            <a:r>
              <a:rPr lang="fi-FI"/>
              <a:t>Datan analysointi ja tallennus</a:t>
            </a:r>
          </a:p>
        </p:txBody>
      </p:sp>
      <p:sp>
        <p:nvSpPr>
          <p:cNvPr id="61" name="TextBox 60"/>
          <p:cNvSpPr txBox="1"/>
          <p:nvPr/>
        </p:nvSpPr>
        <p:spPr>
          <a:xfrm>
            <a:off x="6081341" y="3639851"/>
            <a:ext cx="1454309" cy="369332"/>
          </a:xfrm>
          <a:prstGeom prst="rect">
            <a:avLst/>
          </a:prstGeom>
          <a:noFill/>
        </p:spPr>
        <p:txBody>
          <a:bodyPr wrap="none" rtlCol="0">
            <a:spAutoFit/>
          </a:bodyPr>
          <a:lstStyle/>
          <a:p>
            <a:r>
              <a:rPr lang="fi-FI"/>
              <a:t>TCP/IP </a:t>
            </a:r>
            <a:r>
              <a:rPr lang="fi-FI" err="1"/>
              <a:t>Socket</a:t>
            </a:r>
            <a:endParaRPr lang="fi-FI"/>
          </a:p>
        </p:txBody>
      </p:sp>
      <p:sp>
        <p:nvSpPr>
          <p:cNvPr id="62" name="Oval 61"/>
          <p:cNvSpPr/>
          <p:nvPr/>
        </p:nvSpPr>
        <p:spPr>
          <a:xfrm>
            <a:off x="1983959" y="3757413"/>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Field</a:t>
            </a:r>
            <a:endParaRPr lang="fi-FI"/>
          </a:p>
          <a:p>
            <a:pPr algn="ctr"/>
            <a:r>
              <a:rPr lang="fi-FI" err="1"/>
              <a:t>Gateway</a:t>
            </a:r>
            <a:endParaRPr lang="fi-FI"/>
          </a:p>
        </p:txBody>
      </p:sp>
      <p:sp>
        <p:nvSpPr>
          <p:cNvPr id="63" name="Oval 62"/>
          <p:cNvSpPr/>
          <p:nvPr/>
        </p:nvSpPr>
        <p:spPr>
          <a:xfrm>
            <a:off x="3624898" y="5242308"/>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cxnSp>
        <p:nvCxnSpPr>
          <p:cNvPr id="65" name="Elbow Connector 64"/>
          <p:cNvCxnSpPr>
            <a:endCxn id="62" idx="4"/>
          </p:cNvCxnSpPr>
          <p:nvPr/>
        </p:nvCxnSpPr>
        <p:spPr>
          <a:xfrm rot="10800000">
            <a:off x="2524019" y="4693517"/>
            <a:ext cx="3485756" cy="14782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62" idx="0"/>
            <a:endCxn id="46" idx="2"/>
          </p:cNvCxnSpPr>
          <p:nvPr/>
        </p:nvCxnSpPr>
        <p:spPr>
          <a:xfrm rot="5400000" flipH="1" flipV="1">
            <a:off x="2565001" y="2468497"/>
            <a:ext cx="1247934" cy="1329898"/>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1" name="Straight Arrow Connector 80"/>
          <p:cNvCxnSpPr>
            <a:stCxn id="29" idx="2"/>
          </p:cNvCxnSpPr>
          <p:nvPr/>
        </p:nvCxnSpPr>
        <p:spPr>
          <a:xfrm flipH="1">
            <a:off x="5963054" y="6153627"/>
            <a:ext cx="624684" cy="18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2524019" y="2979144"/>
            <a:ext cx="1450846" cy="646331"/>
          </a:xfrm>
          <a:prstGeom prst="rect">
            <a:avLst/>
          </a:prstGeom>
          <a:noFill/>
        </p:spPr>
        <p:txBody>
          <a:bodyPr wrap="none" rtlCol="0">
            <a:spAutoFit/>
          </a:bodyPr>
          <a:lstStyle/>
          <a:p>
            <a:r>
              <a:rPr lang="fi-FI"/>
              <a:t>HTTP,</a:t>
            </a:r>
          </a:p>
          <a:p>
            <a:r>
              <a:rPr lang="fi-FI"/>
              <a:t>MQTT, AMQP</a:t>
            </a:r>
          </a:p>
        </p:txBody>
      </p:sp>
      <p:sp>
        <p:nvSpPr>
          <p:cNvPr id="28" name="Oval 27"/>
          <p:cNvSpPr/>
          <p:nvPr/>
        </p:nvSpPr>
        <p:spPr>
          <a:xfrm>
            <a:off x="4856726" y="5271946"/>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sp>
        <p:nvSpPr>
          <p:cNvPr id="29" name="Oval 28"/>
          <p:cNvSpPr/>
          <p:nvPr/>
        </p:nvSpPr>
        <p:spPr>
          <a:xfrm>
            <a:off x="6587738" y="5880741"/>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cxnSp>
        <p:nvCxnSpPr>
          <p:cNvPr id="35" name="Straight Arrow Connector 34"/>
          <p:cNvCxnSpPr>
            <a:stCxn id="28" idx="4"/>
          </p:cNvCxnSpPr>
          <p:nvPr/>
        </p:nvCxnSpPr>
        <p:spPr>
          <a:xfrm>
            <a:off x="5409890" y="5817717"/>
            <a:ext cx="0" cy="38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63" idx="4"/>
          </p:cNvCxnSpPr>
          <p:nvPr/>
        </p:nvCxnSpPr>
        <p:spPr>
          <a:xfrm>
            <a:off x="4178062" y="5788078"/>
            <a:ext cx="0" cy="3746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89909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z="3200" dirty="0"/>
              <a:t>Datan välittäminen pilvipalveluun (yksi mahdollinen ratkaisu)</a:t>
            </a:r>
          </a:p>
        </p:txBody>
      </p:sp>
      <p:sp>
        <p:nvSpPr>
          <p:cNvPr id="4" name="Rectangle 3"/>
          <p:cNvSpPr/>
          <p:nvPr/>
        </p:nvSpPr>
        <p:spPr>
          <a:xfrm>
            <a:off x="2445001" y="5046450"/>
            <a:ext cx="1162465"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dirty="0"/>
              <a:t>Siemens</a:t>
            </a:r>
            <a:br>
              <a:rPr lang="fi-FI" dirty="0"/>
            </a:br>
            <a:r>
              <a:rPr lang="fi-FI" dirty="0"/>
              <a:t>PLC</a:t>
            </a:r>
          </a:p>
        </p:txBody>
      </p:sp>
      <p:sp>
        <p:nvSpPr>
          <p:cNvPr id="5" name="Rectangle 4"/>
          <p:cNvSpPr/>
          <p:nvPr/>
        </p:nvSpPr>
        <p:spPr>
          <a:xfrm>
            <a:off x="3797281" y="5073896"/>
            <a:ext cx="1197465"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dirty="0" err="1"/>
              <a:t>Beckhoff</a:t>
            </a:r>
            <a:r>
              <a:rPr lang="fi-FI" dirty="0"/>
              <a:t> PLC</a:t>
            </a:r>
          </a:p>
        </p:txBody>
      </p:sp>
      <p:sp>
        <p:nvSpPr>
          <p:cNvPr id="6" name="Rectangle 5"/>
          <p:cNvSpPr/>
          <p:nvPr/>
        </p:nvSpPr>
        <p:spPr>
          <a:xfrm>
            <a:off x="8279995" y="5080699"/>
            <a:ext cx="1368151" cy="996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dirty="0"/>
              <a:t>Anturia simuloiva</a:t>
            </a:r>
          </a:p>
          <a:p>
            <a:pPr algn="ctr"/>
            <a:r>
              <a:rPr lang="fi-FI" dirty="0"/>
              <a:t>PC-sovellus</a:t>
            </a:r>
          </a:p>
        </p:txBody>
      </p:sp>
      <p:sp>
        <p:nvSpPr>
          <p:cNvPr id="7" name="Rectangle 6"/>
          <p:cNvSpPr/>
          <p:nvPr/>
        </p:nvSpPr>
        <p:spPr>
          <a:xfrm>
            <a:off x="5167440" y="5080265"/>
            <a:ext cx="1372553"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dirty="0"/>
              <a:t>Allen Bradley PLC</a:t>
            </a:r>
          </a:p>
        </p:txBody>
      </p:sp>
      <p:sp>
        <p:nvSpPr>
          <p:cNvPr id="8" name="Rectangle 7"/>
          <p:cNvSpPr/>
          <p:nvPr/>
        </p:nvSpPr>
        <p:spPr>
          <a:xfrm>
            <a:off x="6712686" y="5080529"/>
            <a:ext cx="1368152"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dirty="0"/>
              <a:t>Erilliset</a:t>
            </a:r>
          </a:p>
          <a:p>
            <a:pPr algn="ctr"/>
            <a:r>
              <a:rPr lang="fi-FI" dirty="0"/>
              <a:t>anturit</a:t>
            </a:r>
          </a:p>
        </p:txBody>
      </p:sp>
      <p:sp>
        <p:nvSpPr>
          <p:cNvPr id="3" name="Cloud 2"/>
          <p:cNvSpPr/>
          <p:nvPr/>
        </p:nvSpPr>
        <p:spPr>
          <a:xfrm>
            <a:off x="2162137" y="1340768"/>
            <a:ext cx="1728192"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err="1"/>
              <a:t>Azure</a:t>
            </a:r>
            <a:r>
              <a:rPr lang="fi-FI" dirty="0"/>
              <a:t> </a:t>
            </a:r>
            <a:r>
              <a:rPr lang="fi-FI" dirty="0" err="1"/>
              <a:t>IoT</a:t>
            </a:r>
            <a:endParaRPr lang="fi-FI" dirty="0"/>
          </a:p>
        </p:txBody>
      </p:sp>
      <p:sp>
        <p:nvSpPr>
          <p:cNvPr id="10" name="Cloud 9"/>
          <p:cNvSpPr/>
          <p:nvPr/>
        </p:nvSpPr>
        <p:spPr>
          <a:xfrm>
            <a:off x="4202312" y="1329261"/>
            <a:ext cx="2105590"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a:t>Siemens</a:t>
            </a:r>
          </a:p>
          <a:p>
            <a:pPr algn="ctr"/>
            <a:r>
              <a:rPr lang="fi-FI" dirty="0" err="1"/>
              <a:t>Mindsphere</a:t>
            </a:r>
            <a:endParaRPr lang="fi-FI" dirty="0"/>
          </a:p>
        </p:txBody>
      </p:sp>
      <p:sp>
        <p:nvSpPr>
          <p:cNvPr id="11" name="Cloud 10"/>
          <p:cNvSpPr/>
          <p:nvPr/>
        </p:nvSpPr>
        <p:spPr>
          <a:xfrm>
            <a:off x="6526696" y="1329261"/>
            <a:ext cx="1801553"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err="1"/>
              <a:t>Thingworx</a:t>
            </a:r>
            <a:endParaRPr lang="fi-FI" dirty="0"/>
          </a:p>
        </p:txBody>
      </p:sp>
      <p:sp>
        <p:nvSpPr>
          <p:cNvPr id="13" name="Cloud 12"/>
          <p:cNvSpPr/>
          <p:nvPr/>
        </p:nvSpPr>
        <p:spPr>
          <a:xfrm>
            <a:off x="8544268" y="1297398"/>
            <a:ext cx="1801553"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err="1"/>
              <a:t>IoT</a:t>
            </a:r>
            <a:r>
              <a:rPr lang="fi-FI" dirty="0"/>
              <a:t/>
            </a:r>
            <a:br>
              <a:rPr lang="fi-FI" dirty="0"/>
            </a:br>
            <a:r>
              <a:rPr lang="fi-FI" dirty="0" err="1"/>
              <a:t>Ticket</a:t>
            </a:r>
            <a:endParaRPr lang="fi-FI" dirty="0"/>
          </a:p>
        </p:txBody>
      </p:sp>
      <p:sp>
        <p:nvSpPr>
          <p:cNvPr id="14" name="Rounded Rectangle 13"/>
          <p:cNvSpPr/>
          <p:nvPr/>
        </p:nvSpPr>
        <p:spPr>
          <a:xfrm>
            <a:off x="3719736" y="2995038"/>
            <a:ext cx="5544617" cy="119749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i-FI" dirty="0"/>
          </a:p>
        </p:txBody>
      </p:sp>
      <p:sp>
        <p:nvSpPr>
          <p:cNvPr id="15" name="TextBox 14"/>
          <p:cNvSpPr txBox="1"/>
          <p:nvPr/>
        </p:nvSpPr>
        <p:spPr>
          <a:xfrm>
            <a:off x="1980744" y="3400341"/>
            <a:ext cx="1660711" cy="369332"/>
          </a:xfrm>
          <a:prstGeom prst="rect">
            <a:avLst/>
          </a:prstGeom>
          <a:noFill/>
        </p:spPr>
        <p:txBody>
          <a:bodyPr wrap="none" rtlCol="0">
            <a:spAutoFit/>
          </a:bodyPr>
          <a:lstStyle/>
          <a:p>
            <a:r>
              <a:rPr lang="fi-FI" dirty="0"/>
              <a:t>”</a:t>
            </a:r>
            <a:r>
              <a:rPr lang="fi-FI" dirty="0" err="1"/>
              <a:t>Field</a:t>
            </a:r>
            <a:r>
              <a:rPr lang="fi-FI" dirty="0"/>
              <a:t> </a:t>
            </a:r>
            <a:r>
              <a:rPr lang="fi-FI" dirty="0" err="1"/>
              <a:t>gateway</a:t>
            </a:r>
            <a:r>
              <a:rPr lang="fi-FI" dirty="0"/>
              <a:t>”</a:t>
            </a:r>
          </a:p>
        </p:txBody>
      </p:sp>
      <p:sp>
        <p:nvSpPr>
          <p:cNvPr id="17" name="Rounded Rectangle 16"/>
          <p:cNvSpPr/>
          <p:nvPr/>
        </p:nvSpPr>
        <p:spPr>
          <a:xfrm>
            <a:off x="5240288" y="4339526"/>
            <a:ext cx="1935833"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a:t>OPC UA Server</a:t>
            </a:r>
          </a:p>
        </p:txBody>
      </p:sp>
      <p:cxnSp>
        <p:nvCxnSpPr>
          <p:cNvPr id="19" name="Straight Arrow Connector 18"/>
          <p:cNvCxnSpPr>
            <a:endCxn id="17" idx="2"/>
          </p:cNvCxnSpPr>
          <p:nvPr/>
        </p:nvCxnSpPr>
        <p:spPr>
          <a:xfrm flipV="1">
            <a:off x="3363892" y="4762658"/>
            <a:ext cx="2844312" cy="2837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5" idx="0"/>
            <a:endCxn id="17" idx="2"/>
          </p:cNvCxnSpPr>
          <p:nvPr/>
        </p:nvCxnSpPr>
        <p:spPr>
          <a:xfrm flipV="1">
            <a:off x="4396014" y="4762659"/>
            <a:ext cx="1812191" cy="3112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a:stCxn id="7" idx="0"/>
            <a:endCxn id="17" idx="2"/>
          </p:cNvCxnSpPr>
          <p:nvPr/>
        </p:nvCxnSpPr>
        <p:spPr>
          <a:xfrm flipV="1">
            <a:off x="5853716" y="4762658"/>
            <a:ext cx="354488" cy="31760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a:stCxn id="8" idx="0"/>
            <a:endCxn id="17" idx="2"/>
          </p:cNvCxnSpPr>
          <p:nvPr/>
        </p:nvCxnSpPr>
        <p:spPr>
          <a:xfrm flipH="1" flipV="1">
            <a:off x="6208204" y="4762659"/>
            <a:ext cx="1188558" cy="31787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p:cNvCxnSpPr>
            <a:stCxn id="6" idx="0"/>
            <a:endCxn id="17" idx="2"/>
          </p:cNvCxnSpPr>
          <p:nvPr/>
        </p:nvCxnSpPr>
        <p:spPr>
          <a:xfrm flipH="1" flipV="1">
            <a:off x="6208204" y="4762658"/>
            <a:ext cx="2755866" cy="3180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17" idx="0"/>
            <a:endCxn id="37" idx="2"/>
          </p:cNvCxnSpPr>
          <p:nvPr/>
        </p:nvCxnSpPr>
        <p:spPr>
          <a:xfrm flipH="1" flipV="1">
            <a:off x="6192640" y="4113973"/>
            <a:ext cx="15564" cy="225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7" name="Rounded Rectangle 36"/>
          <p:cNvSpPr/>
          <p:nvPr/>
        </p:nvSpPr>
        <p:spPr>
          <a:xfrm>
            <a:off x="5224724" y="3690841"/>
            <a:ext cx="1935833"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a:t>OPC UA Client</a:t>
            </a:r>
          </a:p>
        </p:txBody>
      </p:sp>
      <p:sp>
        <p:nvSpPr>
          <p:cNvPr id="38" name="Rounded Rectangle 37"/>
          <p:cNvSpPr/>
          <p:nvPr/>
        </p:nvSpPr>
        <p:spPr>
          <a:xfrm>
            <a:off x="5219763" y="3161875"/>
            <a:ext cx="1935833"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err="1"/>
              <a:t>Cloud</a:t>
            </a:r>
            <a:r>
              <a:rPr lang="fi-FI" dirty="0"/>
              <a:t> </a:t>
            </a:r>
            <a:r>
              <a:rPr lang="fi-FI" dirty="0" err="1"/>
              <a:t>Interface</a:t>
            </a:r>
            <a:endParaRPr lang="fi-FI" dirty="0"/>
          </a:p>
        </p:txBody>
      </p:sp>
      <p:sp>
        <p:nvSpPr>
          <p:cNvPr id="39" name="Can 38"/>
          <p:cNvSpPr/>
          <p:nvPr/>
        </p:nvSpPr>
        <p:spPr>
          <a:xfrm>
            <a:off x="8080839" y="3282541"/>
            <a:ext cx="756761" cy="6860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cxnSp>
        <p:nvCxnSpPr>
          <p:cNvPr id="41" name="Straight Arrow Connector 40"/>
          <p:cNvCxnSpPr>
            <a:stCxn id="38" idx="0"/>
            <a:endCxn id="3" idx="1"/>
          </p:cNvCxnSpPr>
          <p:nvPr/>
        </p:nvCxnSpPr>
        <p:spPr>
          <a:xfrm flipH="1" flipV="1">
            <a:off x="3026233" y="2491670"/>
            <a:ext cx="3161446" cy="67020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a:stCxn id="38" idx="0"/>
            <a:endCxn id="10" idx="1"/>
          </p:cNvCxnSpPr>
          <p:nvPr/>
        </p:nvCxnSpPr>
        <p:spPr>
          <a:xfrm flipH="1" flipV="1">
            <a:off x="5255107" y="2480162"/>
            <a:ext cx="932572" cy="6817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46"/>
          <p:cNvCxnSpPr>
            <a:stCxn id="38" idx="0"/>
            <a:endCxn id="11" idx="1"/>
          </p:cNvCxnSpPr>
          <p:nvPr/>
        </p:nvCxnSpPr>
        <p:spPr>
          <a:xfrm flipV="1">
            <a:off x="6187680" y="2480162"/>
            <a:ext cx="1239793" cy="6817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0" name="Straight Arrow Connector 49"/>
          <p:cNvCxnSpPr>
            <a:stCxn id="38" idx="0"/>
            <a:endCxn id="13" idx="1"/>
          </p:cNvCxnSpPr>
          <p:nvPr/>
        </p:nvCxnSpPr>
        <p:spPr>
          <a:xfrm flipV="1">
            <a:off x="6187680" y="2448300"/>
            <a:ext cx="3257365" cy="71357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4" name="Straight Arrow Connector 53"/>
          <p:cNvCxnSpPr>
            <a:stCxn id="37" idx="3"/>
            <a:endCxn id="39" idx="2"/>
          </p:cNvCxnSpPr>
          <p:nvPr/>
        </p:nvCxnSpPr>
        <p:spPr>
          <a:xfrm flipV="1">
            <a:off x="7160556" y="3625567"/>
            <a:ext cx="920282" cy="2768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7" name="TextBox 56"/>
          <p:cNvSpPr txBox="1"/>
          <p:nvPr/>
        </p:nvSpPr>
        <p:spPr>
          <a:xfrm>
            <a:off x="3046474" y="2578893"/>
            <a:ext cx="788999" cy="369332"/>
          </a:xfrm>
          <a:prstGeom prst="rect">
            <a:avLst/>
          </a:prstGeom>
          <a:noFill/>
        </p:spPr>
        <p:txBody>
          <a:bodyPr wrap="none" rtlCol="0">
            <a:spAutoFit/>
          </a:bodyPr>
          <a:lstStyle/>
          <a:p>
            <a:r>
              <a:rPr lang="fi-FI"/>
              <a:t>AMQP</a:t>
            </a:r>
            <a:endParaRPr lang="fi-FI" dirty="0"/>
          </a:p>
        </p:txBody>
      </p:sp>
      <p:sp>
        <p:nvSpPr>
          <p:cNvPr id="58" name="TextBox 57"/>
          <p:cNvSpPr txBox="1"/>
          <p:nvPr/>
        </p:nvSpPr>
        <p:spPr>
          <a:xfrm>
            <a:off x="6002861" y="2435261"/>
            <a:ext cx="759567" cy="369332"/>
          </a:xfrm>
          <a:prstGeom prst="rect">
            <a:avLst/>
          </a:prstGeom>
          <a:noFill/>
        </p:spPr>
        <p:txBody>
          <a:bodyPr wrap="none" rtlCol="0">
            <a:spAutoFit/>
          </a:bodyPr>
          <a:lstStyle/>
          <a:p>
            <a:r>
              <a:rPr lang="fi-FI" dirty="0"/>
              <a:t>MQTT</a:t>
            </a:r>
          </a:p>
        </p:txBody>
      </p:sp>
      <p:sp>
        <p:nvSpPr>
          <p:cNvPr id="59" name="TextBox 58"/>
          <p:cNvSpPr txBox="1"/>
          <p:nvPr/>
        </p:nvSpPr>
        <p:spPr>
          <a:xfrm>
            <a:off x="8562976" y="2562076"/>
            <a:ext cx="1128001" cy="369332"/>
          </a:xfrm>
          <a:prstGeom prst="rect">
            <a:avLst/>
          </a:prstGeom>
          <a:noFill/>
        </p:spPr>
        <p:txBody>
          <a:bodyPr wrap="none" rtlCol="0">
            <a:spAutoFit/>
          </a:bodyPr>
          <a:lstStyle/>
          <a:p>
            <a:r>
              <a:rPr lang="fi-FI" dirty="0"/>
              <a:t>HTTP Post</a:t>
            </a:r>
          </a:p>
        </p:txBody>
      </p:sp>
    </p:spTree>
    <p:extLst>
      <p:ext uri="{BB962C8B-B14F-4D97-AF65-F5344CB8AC3E}">
        <p14:creationId xmlns:p14="http://schemas.microsoft.com/office/powerpoint/2010/main" val="90986832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ltLang="fi-FI" sz="3600" u="sng" dirty="0" err="1" smtClean="0">
                <a:solidFill>
                  <a:srgbClr val="004C6C"/>
                </a:solidFill>
              </a:rPr>
              <a:t>Gateway</a:t>
            </a:r>
            <a:r>
              <a:rPr lang="fi-FI" altLang="fi-FI" sz="3600" u="sng" dirty="0" smtClean="0">
                <a:solidFill>
                  <a:srgbClr val="004C6C"/>
                </a:solidFill>
              </a:rPr>
              <a:t> </a:t>
            </a:r>
            <a:r>
              <a:rPr lang="fi-FI" altLang="fi-FI" sz="3600" u="sng" dirty="0" err="1" smtClean="0">
                <a:solidFill>
                  <a:srgbClr val="004C6C"/>
                </a:solidFill>
              </a:rPr>
              <a:t>SeAMKin</a:t>
            </a:r>
            <a:r>
              <a:rPr lang="fi-FI" altLang="fi-FI" sz="3600" u="sng" dirty="0" smtClean="0">
                <a:solidFill>
                  <a:srgbClr val="004C6C"/>
                </a:solidFill>
              </a:rPr>
              <a:t> teollisen internetin </a:t>
            </a:r>
            <a:r>
              <a:rPr lang="fi-FI" altLang="fi-FI" sz="3600" u="sng" dirty="0" err="1" smtClean="0">
                <a:solidFill>
                  <a:srgbClr val="004C6C"/>
                </a:solidFill>
              </a:rPr>
              <a:t>labrassa</a:t>
            </a:r>
            <a:endParaRPr lang="fi-FI" sz="3600" dirty="0"/>
          </a:p>
        </p:txBody>
      </p:sp>
      <p:sp>
        <p:nvSpPr>
          <p:cNvPr id="4" name="Oval 3"/>
          <p:cNvSpPr/>
          <p:nvPr/>
        </p:nvSpPr>
        <p:spPr>
          <a:xfrm>
            <a:off x="4523838" y="4546007"/>
            <a:ext cx="1213409" cy="11135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OPC UA Reader</a:t>
            </a:r>
          </a:p>
        </p:txBody>
      </p:sp>
      <p:sp>
        <p:nvSpPr>
          <p:cNvPr id="5" name="Oval 4"/>
          <p:cNvSpPr/>
          <p:nvPr/>
        </p:nvSpPr>
        <p:spPr>
          <a:xfrm>
            <a:off x="2844062" y="4138304"/>
            <a:ext cx="129614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OPC UA</a:t>
            </a:r>
            <a:br>
              <a:rPr lang="en-US" sz="1600" dirty="0"/>
            </a:br>
            <a:r>
              <a:rPr lang="en-US" sz="1600" dirty="0"/>
              <a:t>Server</a:t>
            </a:r>
          </a:p>
        </p:txBody>
      </p:sp>
      <p:sp>
        <p:nvSpPr>
          <p:cNvPr id="6" name="Oval 5"/>
          <p:cNvSpPr/>
          <p:nvPr/>
        </p:nvSpPr>
        <p:spPr>
          <a:xfrm>
            <a:off x="2834223" y="5113657"/>
            <a:ext cx="129614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OPC UA</a:t>
            </a:r>
            <a:br>
              <a:rPr lang="en-US" sz="1600" dirty="0"/>
            </a:br>
            <a:r>
              <a:rPr lang="en-US" sz="1600" dirty="0"/>
              <a:t>Server</a:t>
            </a:r>
          </a:p>
        </p:txBody>
      </p:sp>
      <p:cxnSp>
        <p:nvCxnSpPr>
          <p:cNvPr id="7" name="Straight Arrow Connector 6"/>
          <p:cNvCxnSpPr>
            <a:stCxn id="5" idx="6"/>
            <a:endCxn id="4" idx="2"/>
          </p:cNvCxnSpPr>
          <p:nvPr/>
        </p:nvCxnSpPr>
        <p:spPr>
          <a:xfrm>
            <a:off x="4140207" y="4534349"/>
            <a:ext cx="383631" cy="5684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a:stCxn id="6" idx="6"/>
            <a:endCxn id="4" idx="2"/>
          </p:cNvCxnSpPr>
          <p:nvPr/>
        </p:nvCxnSpPr>
        <p:spPr>
          <a:xfrm flipV="1">
            <a:off x="4130367" y="5102783"/>
            <a:ext cx="393470" cy="40691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Flowchart: Magnetic Disk 8"/>
          <p:cNvSpPr/>
          <p:nvPr/>
        </p:nvSpPr>
        <p:spPr>
          <a:xfrm>
            <a:off x="6823428" y="5612247"/>
            <a:ext cx="809975" cy="695999"/>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a:t>MongoDB</a:t>
            </a:r>
          </a:p>
        </p:txBody>
      </p:sp>
      <p:sp>
        <p:nvSpPr>
          <p:cNvPr id="10" name="Oval 9"/>
          <p:cNvSpPr/>
          <p:nvPr/>
        </p:nvSpPr>
        <p:spPr>
          <a:xfrm>
            <a:off x="9191410" y="3865939"/>
            <a:ext cx="1265715" cy="890721"/>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err="1"/>
              <a:t>Visuali-sointi</a:t>
            </a:r>
            <a:endParaRPr lang="en-US" sz="1600" dirty="0"/>
          </a:p>
        </p:txBody>
      </p:sp>
      <p:cxnSp>
        <p:nvCxnSpPr>
          <p:cNvPr id="12" name="Straight Arrow Connector 11"/>
          <p:cNvCxnSpPr>
            <a:stCxn id="27" idx="3"/>
            <a:endCxn id="9" idx="1"/>
          </p:cNvCxnSpPr>
          <p:nvPr/>
        </p:nvCxnSpPr>
        <p:spPr>
          <a:xfrm flipH="1">
            <a:off x="7228415" y="4734534"/>
            <a:ext cx="334838" cy="877712"/>
          </a:xfrm>
          <a:prstGeom prst="straightConnector1">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853726" y="4184403"/>
            <a:ext cx="1167080" cy="723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Beckhoff</a:t>
            </a:r>
            <a:endParaRPr lang="en-US" sz="1600" dirty="0"/>
          </a:p>
        </p:txBody>
      </p:sp>
      <p:sp>
        <p:nvSpPr>
          <p:cNvPr id="14" name="Rectangle 13"/>
          <p:cNvSpPr/>
          <p:nvPr/>
        </p:nvSpPr>
        <p:spPr>
          <a:xfrm>
            <a:off x="1834047" y="5146943"/>
            <a:ext cx="1167080" cy="723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Siemens</a:t>
            </a:r>
          </a:p>
          <a:p>
            <a:pPr algn="ctr"/>
            <a:r>
              <a:rPr lang="en-US" sz="1600" dirty="0"/>
              <a:t>(</a:t>
            </a:r>
            <a:r>
              <a:rPr lang="en-US" sz="1600" dirty="0" err="1"/>
              <a:t>WinCC</a:t>
            </a:r>
            <a:r>
              <a:rPr lang="en-US" sz="1600" dirty="0"/>
              <a:t>)</a:t>
            </a:r>
          </a:p>
        </p:txBody>
      </p:sp>
      <p:sp>
        <p:nvSpPr>
          <p:cNvPr id="17" name="Oval 16"/>
          <p:cNvSpPr/>
          <p:nvPr/>
        </p:nvSpPr>
        <p:spPr>
          <a:xfrm>
            <a:off x="5661408" y="3143494"/>
            <a:ext cx="1333374" cy="10908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Gateway</a:t>
            </a:r>
          </a:p>
          <a:p>
            <a:pPr algn="ctr"/>
            <a:r>
              <a:rPr lang="en-US" sz="1600" dirty="0"/>
              <a:t>(REST)</a:t>
            </a:r>
          </a:p>
        </p:txBody>
      </p:sp>
      <p:cxnSp>
        <p:nvCxnSpPr>
          <p:cNvPr id="18" name="Straight Arrow Connector 17"/>
          <p:cNvCxnSpPr>
            <a:stCxn id="4" idx="7"/>
            <a:endCxn id="17" idx="3"/>
          </p:cNvCxnSpPr>
          <p:nvPr/>
        </p:nvCxnSpPr>
        <p:spPr>
          <a:xfrm flipV="1">
            <a:off x="5559546" y="4074632"/>
            <a:ext cx="297130" cy="63445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9" name="Flowchart: Magnetic Disk 18"/>
          <p:cNvSpPr/>
          <p:nvPr/>
        </p:nvSpPr>
        <p:spPr>
          <a:xfrm>
            <a:off x="1931085" y="2030821"/>
            <a:ext cx="1052460" cy="1072342"/>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MES4</a:t>
            </a:r>
          </a:p>
          <a:p>
            <a:pPr algn="ctr"/>
            <a:r>
              <a:rPr lang="en-US" sz="1600" dirty="0"/>
              <a:t>DB</a:t>
            </a:r>
          </a:p>
        </p:txBody>
      </p:sp>
      <p:sp>
        <p:nvSpPr>
          <p:cNvPr id="20" name="TextBox 19"/>
          <p:cNvSpPr txBox="1"/>
          <p:nvPr/>
        </p:nvSpPr>
        <p:spPr>
          <a:xfrm>
            <a:off x="5257562" y="2504982"/>
            <a:ext cx="1024255" cy="338554"/>
          </a:xfrm>
          <a:prstGeom prst="rect">
            <a:avLst/>
          </a:prstGeom>
          <a:noFill/>
        </p:spPr>
        <p:txBody>
          <a:bodyPr wrap="none" rtlCol="0">
            <a:spAutoFit/>
          </a:bodyPr>
          <a:lstStyle/>
          <a:p>
            <a:r>
              <a:rPr lang="en-US" sz="1600" dirty="0"/>
              <a:t>HTTP Post</a:t>
            </a:r>
          </a:p>
        </p:txBody>
      </p:sp>
      <p:sp>
        <p:nvSpPr>
          <p:cNvPr id="21" name="Oval 20"/>
          <p:cNvSpPr/>
          <p:nvPr/>
        </p:nvSpPr>
        <p:spPr>
          <a:xfrm>
            <a:off x="3504842" y="2030821"/>
            <a:ext cx="1270729" cy="105761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MES4DB Reader</a:t>
            </a:r>
          </a:p>
        </p:txBody>
      </p:sp>
      <p:cxnSp>
        <p:nvCxnSpPr>
          <p:cNvPr id="22" name="Straight Arrow Connector 21"/>
          <p:cNvCxnSpPr>
            <a:stCxn id="19" idx="4"/>
            <a:endCxn id="21" idx="2"/>
          </p:cNvCxnSpPr>
          <p:nvPr/>
        </p:nvCxnSpPr>
        <p:spPr>
          <a:xfrm flipV="1">
            <a:off x="2983545" y="2559626"/>
            <a:ext cx="521296" cy="7366"/>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7903391" y="1567899"/>
            <a:ext cx="1728192" cy="1224136"/>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err="1"/>
              <a:t>Wapice</a:t>
            </a:r>
            <a:r>
              <a:rPr lang="en-US" sz="1600" dirty="0"/>
              <a:t/>
            </a:r>
            <a:br>
              <a:rPr lang="en-US" sz="1600" dirty="0"/>
            </a:br>
            <a:r>
              <a:rPr lang="en-US" sz="1600" dirty="0" err="1"/>
              <a:t>IoT</a:t>
            </a:r>
            <a:r>
              <a:rPr lang="en-US" sz="1600" dirty="0"/>
              <a:t> Ticket,</a:t>
            </a:r>
          </a:p>
          <a:p>
            <a:pPr algn="ctr"/>
            <a:r>
              <a:rPr lang="en-US" sz="1600" dirty="0"/>
              <a:t>Azure…</a:t>
            </a:r>
          </a:p>
        </p:txBody>
      </p:sp>
      <p:cxnSp>
        <p:nvCxnSpPr>
          <p:cNvPr id="24" name="Straight Arrow Connector 23"/>
          <p:cNvCxnSpPr>
            <a:stCxn id="17" idx="7"/>
            <a:endCxn id="23" idx="3"/>
          </p:cNvCxnSpPr>
          <p:nvPr/>
        </p:nvCxnSpPr>
        <p:spPr>
          <a:xfrm flipV="1">
            <a:off x="6799515" y="2612764"/>
            <a:ext cx="1356965" cy="690488"/>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p:cNvCxnSpPr>
            <a:stCxn id="21" idx="6"/>
            <a:endCxn id="17" idx="1"/>
          </p:cNvCxnSpPr>
          <p:nvPr/>
        </p:nvCxnSpPr>
        <p:spPr>
          <a:xfrm>
            <a:off x="4775570" y="2559626"/>
            <a:ext cx="1081106" cy="74362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Oval 26"/>
          <p:cNvSpPr/>
          <p:nvPr/>
        </p:nvSpPr>
        <p:spPr>
          <a:xfrm>
            <a:off x="7364643" y="3725777"/>
            <a:ext cx="1356201" cy="118183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REST API</a:t>
            </a:r>
          </a:p>
          <a:p>
            <a:pPr algn="ctr"/>
            <a:r>
              <a:rPr lang="en-US" sz="1600" dirty="0"/>
              <a:t>(Node.js)</a:t>
            </a:r>
          </a:p>
        </p:txBody>
      </p:sp>
      <p:sp>
        <p:nvSpPr>
          <p:cNvPr id="28" name="TextBox 27"/>
          <p:cNvSpPr txBox="1"/>
          <p:nvPr/>
        </p:nvSpPr>
        <p:spPr>
          <a:xfrm>
            <a:off x="5751867" y="4600368"/>
            <a:ext cx="1024255" cy="338554"/>
          </a:xfrm>
          <a:prstGeom prst="rect">
            <a:avLst/>
          </a:prstGeom>
          <a:noFill/>
        </p:spPr>
        <p:txBody>
          <a:bodyPr wrap="none" rtlCol="0">
            <a:spAutoFit/>
          </a:bodyPr>
          <a:lstStyle/>
          <a:p>
            <a:r>
              <a:rPr lang="en-US" sz="1600" dirty="0"/>
              <a:t>HTTP Post</a:t>
            </a:r>
          </a:p>
        </p:txBody>
      </p:sp>
      <p:cxnSp>
        <p:nvCxnSpPr>
          <p:cNvPr id="29" name="Straight Arrow Connector 28"/>
          <p:cNvCxnSpPr>
            <a:stCxn id="10" idx="2"/>
            <a:endCxn id="27" idx="6"/>
          </p:cNvCxnSpPr>
          <p:nvPr/>
        </p:nvCxnSpPr>
        <p:spPr>
          <a:xfrm flipH="1">
            <a:off x="8720843" y="4311299"/>
            <a:ext cx="470566" cy="5394"/>
          </a:xfrm>
          <a:prstGeom prst="straightConnector1">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0" name="Straight Arrow Connector 29"/>
          <p:cNvCxnSpPr>
            <a:stCxn id="17" idx="5"/>
            <a:endCxn id="27" idx="2"/>
          </p:cNvCxnSpPr>
          <p:nvPr/>
        </p:nvCxnSpPr>
        <p:spPr>
          <a:xfrm>
            <a:off x="6799514" y="4074633"/>
            <a:ext cx="565128" cy="24206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1" name="TextBox 30"/>
          <p:cNvSpPr txBox="1"/>
          <p:nvPr/>
        </p:nvSpPr>
        <p:spPr>
          <a:xfrm>
            <a:off x="7094751" y="2609949"/>
            <a:ext cx="619272" cy="338554"/>
          </a:xfrm>
          <a:prstGeom prst="rect">
            <a:avLst/>
          </a:prstGeom>
          <a:noFill/>
        </p:spPr>
        <p:txBody>
          <a:bodyPr wrap="none" rtlCol="0">
            <a:spAutoFit/>
          </a:bodyPr>
          <a:lstStyle/>
          <a:p>
            <a:r>
              <a:rPr lang="en-US" sz="1600" dirty="0"/>
              <a:t>POST</a:t>
            </a:r>
          </a:p>
        </p:txBody>
      </p:sp>
      <p:sp>
        <p:nvSpPr>
          <p:cNvPr id="80" name="Flowchart: Magnetic Disk 79"/>
          <p:cNvSpPr/>
          <p:nvPr/>
        </p:nvSpPr>
        <p:spPr>
          <a:xfrm>
            <a:off x="7903392" y="5611391"/>
            <a:ext cx="809975" cy="695999"/>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a:t>Influx</a:t>
            </a:r>
            <a:br>
              <a:rPr lang="en-US" sz="1600" dirty="0"/>
            </a:br>
            <a:r>
              <a:rPr lang="en-US" sz="1600" dirty="0"/>
              <a:t>DB</a:t>
            </a:r>
          </a:p>
        </p:txBody>
      </p:sp>
      <p:cxnSp>
        <p:nvCxnSpPr>
          <p:cNvPr id="81" name="Straight Arrow Connector 80"/>
          <p:cNvCxnSpPr>
            <a:stCxn id="27" idx="4"/>
            <a:endCxn id="80" idx="1"/>
          </p:cNvCxnSpPr>
          <p:nvPr/>
        </p:nvCxnSpPr>
        <p:spPr>
          <a:xfrm>
            <a:off x="8042743" y="4907610"/>
            <a:ext cx="265636" cy="703781"/>
          </a:xfrm>
          <a:prstGeom prst="straightConnector1">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2358390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Edge</a:t>
            </a:r>
            <a:r>
              <a:rPr lang="fi-FI" dirty="0" smtClean="0"/>
              <a:t> </a:t>
            </a:r>
            <a:r>
              <a:rPr lang="fi-FI" dirty="0" err="1" smtClean="0"/>
              <a:t>computing</a:t>
            </a:r>
            <a:endParaRPr lang="fi-FI" dirty="0"/>
          </a:p>
        </p:txBody>
      </p:sp>
      <p:sp>
        <p:nvSpPr>
          <p:cNvPr id="3" name="Content Placeholder 2"/>
          <p:cNvSpPr>
            <a:spLocks noGrp="1"/>
          </p:cNvSpPr>
          <p:nvPr>
            <p:ph idx="1"/>
          </p:nvPr>
        </p:nvSpPr>
        <p:spPr/>
        <p:txBody>
          <a:bodyPr>
            <a:normAutofit fontScale="92500" lnSpcReduction="10000"/>
          </a:bodyPr>
          <a:lstStyle/>
          <a:p>
            <a:r>
              <a:rPr lang="fi-FI" dirty="0" smtClean="0"/>
              <a:t>Pilvipalveluun kannattaa lähettää yleensä vain sellaista dataa, jolla on arvoa pilvipalvelussa tehtävän analysoinnin kannalta. </a:t>
            </a:r>
          </a:p>
          <a:p>
            <a:r>
              <a:rPr lang="fi-FI" dirty="0" smtClean="0"/>
              <a:t>Usein suuri osa analysoinnista kannattaa tehdä paikallisesti, joko itse laitteessa, tai sitten </a:t>
            </a:r>
            <a:r>
              <a:rPr lang="fi-FI" dirty="0" err="1" smtClean="0"/>
              <a:t>gateway</a:t>
            </a:r>
            <a:r>
              <a:rPr lang="fi-FI" dirty="0" smtClean="0"/>
              <a:t>-ohjelmassa</a:t>
            </a:r>
          </a:p>
          <a:p>
            <a:r>
              <a:rPr lang="fi-FI" dirty="0" smtClean="0"/>
              <a:t>Esimerkiksi monet ennakoivassa kunnossapidossa tarvittavat analyysit on helppo tehdä paikallisesti</a:t>
            </a:r>
          </a:p>
          <a:p>
            <a:r>
              <a:rPr lang="fi-FI" dirty="0" smtClean="0"/>
              <a:t>Kannattaa myös miettiä, mikä on varsinainen mittaussuure, josta ollaan kiinnostuneita. Teollisuusautomaation sovelluksissa ollaan harvoin kiinnostuneita kiihtyvyyksistä suoraan. Kiinnostava kiihtyvyydestä johdettava suure saattaa olla tieto laitteen käynnissä olemisesta, toistokertokertojen määrä tai keskimääräinen värähtely. Nämä mittaussuureet kannattaa laskea paikallisesti eikä pilvipalvelussa.</a:t>
            </a:r>
            <a:endParaRPr lang="fi-FI" dirty="0"/>
          </a:p>
        </p:txBody>
      </p:sp>
    </p:spTree>
    <p:extLst>
      <p:ext uri="{BB962C8B-B14F-4D97-AF65-F5344CB8AC3E}">
        <p14:creationId xmlns:p14="http://schemas.microsoft.com/office/powerpoint/2010/main" val="9701264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smtClean="0"/>
              <a:t>Pilvipalvelut</a:t>
            </a:r>
            <a:endParaRPr lang="fi-FI" dirty="0"/>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27184219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Pilvipalvelut</a:t>
            </a:r>
          </a:p>
        </p:txBody>
      </p:sp>
      <p:sp>
        <p:nvSpPr>
          <p:cNvPr id="3" name="Sisällön paikkamerkki 2"/>
          <p:cNvSpPr>
            <a:spLocks noGrp="1"/>
          </p:cNvSpPr>
          <p:nvPr>
            <p:ph idx="1"/>
          </p:nvPr>
        </p:nvSpPr>
        <p:spPr/>
        <p:txBody>
          <a:bodyPr>
            <a:normAutofit fontScale="92500"/>
          </a:bodyPr>
          <a:lstStyle/>
          <a:p>
            <a:r>
              <a:rPr lang="fi-FI"/>
              <a:t>Pilvipalvelulla tarkoitetaan tietoteknisten palveluiden hajautusta ja ulkoistusta.</a:t>
            </a:r>
          </a:p>
          <a:p>
            <a:r>
              <a:rPr lang="fi-FI"/>
              <a:t>Pilvipalvelun tar­joaja myy palvelimiensa tietojenkäsittely- ja tallennus­kapa­siteettia asiakkail­leen internetin väli­tyksellä käytettäväksi.</a:t>
            </a:r>
          </a:p>
          <a:p>
            <a:r>
              <a:rPr lang="fi-FI"/>
              <a:t>Pilvipalveluja käyttämällä asiakas vapautuu palvelinkoneiden hankkimisesta ja ylläpidosta.</a:t>
            </a:r>
          </a:p>
          <a:p>
            <a:r>
              <a:rPr lang="fi-FI"/>
              <a:t>Sovellusalusta palveluna (</a:t>
            </a:r>
            <a:r>
              <a:rPr lang="fi-FI" err="1"/>
              <a:t>Platform</a:t>
            </a:r>
            <a:r>
              <a:rPr lang="fi-FI"/>
              <a:t> as a Service, </a:t>
            </a:r>
            <a:r>
              <a:rPr lang="fi-FI" err="1"/>
              <a:t>PaaS</a:t>
            </a:r>
            <a:r>
              <a:rPr lang="fi-FI"/>
              <a:t>­) -mallissa asiakkaan ei tarvitse myöskään huolehtia käyttöjärjestelmän tai varusohjelmien ylläpidosta, vaan hän voi keskittyä sovellusten tekemiseen.</a:t>
            </a:r>
          </a:p>
          <a:p>
            <a:r>
              <a:rPr lang="fi-FI"/>
              <a:t>Pilvipalveluista kerrotaan myöhemmin tarkemmin</a:t>
            </a:r>
          </a:p>
          <a:p>
            <a:endParaRPr lang="fi-FI"/>
          </a:p>
        </p:txBody>
      </p:sp>
    </p:spTree>
    <p:extLst>
      <p:ext uri="{BB962C8B-B14F-4D97-AF65-F5344CB8AC3E}">
        <p14:creationId xmlns:p14="http://schemas.microsoft.com/office/powerpoint/2010/main" val="29986022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Pilvipalvelut</a:t>
            </a:r>
          </a:p>
        </p:txBody>
      </p:sp>
      <p:sp>
        <p:nvSpPr>
          <p:cNvPr id="3" name="Sisällön paikkamerkki 2"/>
          <p:cNvSpPr>
            <a:spLocks noGrp="1"/>
          </p:cNvSpPr>
          <p:nvPr>
            <p:ph idx="1"/>
          </p:nvPr>
        </p:nvSpPr>
        <p:spPr/>
        <p:txBody>
          <a:bodyPr>
            <a:normAutofit fontScale="92500"/>
          </a:bodyPr>
          <a:lstStyle/>
          <a:p>
            <a:r>
              <a:rPr lang="fi-FI"/>
              <a:t>Periaatteessa teollisen internetin tai esineiden internetin sovellus voidaan rakentaa mihin tahansa pilvipalveluun. Markkinoilla on kuitenkin niin sanottuja </a:t>
            </a:r>
            <a:r>
              <a:rPr lang="fi-FI" err="1"/>
              <a:t>IoT</a:t>
            </a:r>
            <a:r>
              <a:rPr lang="fi-FI"/>
              <a:t>-alustoja, joissa on valmiina sovelluksen tekemistä helpottavia palveluja tai toimintoja.</a:t>
            </a:r>
          </a:p>
          <a:p>
            <a:r>
              <a:rPr lang="fi-FI" err="1"/>
              <a:t>SeAMKin</a:t>
            </a:r>
            <a:r>
              <a:rPr lang="fi-FI"/>
              <a:t> teollisen internetin hankkeissa on kokeiltu muun muassa </a:t>
            </a:r>
            <a:r>
              <a:rPr lang="fi-FI" err="1"/>
              <a:t>Wapice</a:t>
            </a:r>
            <a:r>
              <a:rPr lang="fi-FI"/>
              <a:t> </a:t>
            </a:r>
            <a:r>
              <a:rPr lang="fi-FI" err="1"/>
              <a:t>IoT-Ticket</a:t>
            </a:r>
            <a:r>
              <a:rPr lang="fi-FI"/>
              <a:t>, Siemens </a:t>
            </a:r>
            <a:r>
              <a:rPr lang="fi-FI" err="1"/>
              <a:t>MindSphere</a:t>
            </a:r>
            <a:r>
              <a:rPr lang="fi-FI"/>
              <a:t>- ja PTC </a:t>
            </a:r>
            <a:r>
              <a:rPr lang="fi-FI" err="1"/>
              <a:t>ThingWorx</a:t>
            </a:r>
            <a:r>
              <a:rPr lang="fi-FI"/>
              <a:t> </a:t>
            </a:r>
            <a:r>
              <a:rPr lang="fi-FI" err="1"/>
              <a:t>IoT</a:t>
            </a:r>
            <a:r>
              <a:rPr lang="fi-FI"/>
              <a:t> -alustoja. </a:t>
            </a:r>
          </a:p>
          <a:p>
            <a:r>
              <a:rPr lang="fi-FI"/>
              <a:t>Suurilla pilvipalveluiden tarjoajilla on myös teollisen internetin sovellusten tekemistä helpottavia työkaluja. </a:t>
            </a:r>
            <a:r>
              <a:rPr lang="fi-FI" err="1"/>
              <a:t>IoT</a:t>
            </a:r>
            <a:r>
              <a:rPr lang="fi-FI"/>
              <a:t>-sovellusten tekemistä tukevat ominaisuudet ovat kehittyneet nopeas­ti esimerkiksi Amazon Web Services, Google </a:t>
            </a:r>
            <a:r>
              <a:rPr lang="fi-FI" err="1"/>
              <a:t>Cloud</a:t>
            </a:r>
            <a:r>
              <a:rPr lang="fi-FI"/>
              <a:t> ja Microsoft </a:t>
            </a:r>
            <a:r>
              <a:rPr lang="fi-FI" err="1"/>
              <a:t>Azure</a:t>
            </a:r>
            <a:r>
              <a:rPr lang="fi-FI"/>
              <a:t> -pilvi­palve­luis­sa. Näistä viimeistä on kokeiltu </a:t>
            </a:r>
            <a:r>
              <a:rPr lang="fi-FI" err="1"/>
              <a:t>Kyberi</a:t>
            </a:r>
            <a:r>
              <a:rPr lang="fi-FI"/>
              <a:t>-hankkeessa.</a:t>
            </a:r>
          </a:p>
          <a:p>
            <a:endParaRPr lang="fi-FI"/>
          </a:p>
        </p:txBody>
      </p:sp>
    </p:spTree>
    <p:extLst>
      <p:ext uri="{BB962C8B-B14F-4D97-AF65-F5344CB8AC3E}">
        <p14:creationId xmlns:p14="http://schemas.microsoft.com/office/powerpoint/2010/main" val="37138065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Pilvipalvelut ja </a:t>
            </a:r>
            <a:r>
              <a:rPr lang="fi-FI" dirty="0" err="1" smtClean="0"/>
              <a:t>IoT</a:t>
            </a:r>
            <a:endParaRPr lang="fi-FI" dirty="0"/>
          </a:p>
        </p:txBody>
      </p:sp>
      <p:sp>
        <p:nvSpPr>
          <p:cNvPr id="3" name="Content Placeholder 2"/>
          <p:cNvSpPr>
            <a:spLocks noGrp="1"/>
          </p:cNvSpPr>
          <p:nvPr>
            <p:ph idx="1"/>
          </p:nvPr>
        </p:nvSpPr>
        <p:spPr/>
        <p:txBody>
          <a:bodyPr>
            <a:normAutofit fontScale="92500"/>
          </a:bodyPr>
          <a:lstStyle/>
          <a:p>
            <a:r>
              <a:rPr lang="fi-FI" dirty="0"/>
              <a:t>Teollisen internetin sovelluksissa tuotantojärjestelmässä olevilta sensoreilta kerätään dataa tallennettavaksi ja analysoita­vaksi. Usein tämä data tallennetaan internetin välityksellä pilvi­pal­veluun, missä tapahtuu myös datan analysointi.</a:t>
            </a:r>
          </a:p>
          <a:p>
            <a:r>
              <a:rPr lang="fi-FI" dirty="0"/>
              <a:t>Pilvipalvelulla tarkoitetaan tietoteknisten palveluiden hajautusta ja ulkoistusta. Pilvipalvelun tarjoaja myy palvelimiensa tietojenkäsittely- ja tallennus­kapa­siteettia asiakkail­leen internetin välityksellä </a:t>
            </a:r>
            <a:r>
              <a:rPr lang="fi-FI" dirty="0" smtClean="0"/>
              <a:t>käytettäväksi.</a:t>
            </a:r>
          </a:p>
          <a:p>
            <a:r>
              <a:rPr lang="fi-FI" dirty="0" smtClean="0"/>
              <a:t>Pilvipalvelut </a:t>
            </a:r>
            <a:r>
              <a:rPr lang="fi-FI" dirty="0"/>
              <a:t>voidaan jakaa kolmeen palvelumalliin, joita </a:t>
            </a:r>
            <a:r>
              <a:rPr lang="fi-FI" dirty="0" smtClean="0"/>
              <a:t>ovat</a:t>
            </a:r>
          </a:p>
          <a:p>
            <a:pPr lvl="1"/>
            <a:r>
              <a:rPr lang="fi-FI" dirty="0" smtClean="0"/>
              <a:t>infrastruktuuri </a:t>
            </a:r>
            <a:r>
              <a:rPr lang="fi-FI" dirty="0"/>
              <a:t>palveluna (</a:t>
            </a:r>
            <a:r>
              <a:rPr lang="fi-FI" dirty="0" err="1"/>
              <a:t>Infrastructure</a:t>
            </a:r>
            <a:r>
              <a:rPr lang="fi-FI" dirty="0"/>
              <a:t> as a Service, </a:t>
            </a:r>
            <a:r>
              <a:rPr lang="fi-FI" dirty="0" err="1"/>
              <a:t>IaaS</a:t>
            </a:r>
            <a:r>
              <a:rPr lang="fi-FI" dirty="0" smtClean="0"/>
              <a:t>),</a:t>
            </a:r>
          </a:p>
          <a:p>
            <a:pPr lvl="1"/>
            <a:r>
              <a:rPr lang="fi-FI" dirty="0" smtClean="0"/>
              <a:t>sovellusalusta </a:t>
            </a:r>
            <a:r>
              <a:rPr lang="fi-FI" dirty="0"/>
              <a:t>palveluna (</a:t>
            </a:r>
            <a:r>
              <a:rPr lang="fi-FI" dirty="0" err="1"/>
              <a:t>Platform</a:t>
            </a:r>
            <a:r>
              <a:rPr lang="fi-FI" dirty="0"/>
              <a:t> as a Service, </a:t>
            </a:r>
            <a:r>
              <a:rPr lang="fi-FI" dirty="0" err="1"/>
              <a:t>PaaS</a:t>
            </a:r>
            <a:r>
              <a:rPr lang="fi-FI" dirty="0"/>
              <a:t>) </a:t>
            </a:r>
            <a:r>
              <a:rPr lang="fi-FI" dirty="0" smtClean="0"/>
              <a:t>ja</a:t>
            </a:r>
          </a:p>
          <a:p>
            <a:pPr lvl="1"/>
            <a:r>
              <a:rPr lang="fi-FI" dirty="0" smtClean="0"/>
              <a:t>sovellukset </a:t>
            </a:r>
            <a:r>
              <a:rPr lang="fi-FI" dirty="0"/>
              <a:t>palveluna (Software as a Service, SaaS). </a:t>
            </a:r>
          </a:p>
          <a:p>
            <a:endParaRPr lang="fi-FI" dirty="0"/>
          </a:p>
        </p:txBody>
      </p:sp>
    </p:spTree>
    <p:extLst>
      <p:ext uri="{BB962C8B-B14F-4D97-AF65-F5344CB8AC3E}">
        <p14:creationId xmlns:p14="http://schemas.microsoft.com/office/powerpoint/2010/main" val="10326978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IaaS</a:t>
            </a:r>
            <a:endParaRPr lang="fi-FI" dirty="0"/>
          </a:p>
        </p:txBody>
      </p:sp>
      <p:sp>
        <p:nvSpPr>
          <p:cNvPr id="3" name="Content Placeholder 2"/>
          <p:cNvSpPr>
            <a:spLocks noGrp="1"/>
          </p:cNvSpPr>
          <p:nvPr>
            <p:ph idx="1"/>
          </p:nvPr>
        </p:nvSpPr>
        <p:spPr/>
        <p:txBody>
          <a:bodyPr/>
          <a:lstStyle/>
          <a:p>
            <a:r>
              <a:rPr lang="fi-FI" dirty="0" err="1"/>
              <a:t>IaaS</a:t>
            </a:r>
            <a:r>
              <a:rPr lang="fi-FI" dirty="0"/>
              <a:t>-palvelumallissa palveluntuottaja tarjoaa asiakkailleen virtuaalisen konesalin palveluna, jolloin asiakkaiden ei tarvitse itse hankkia omia </a:t>
            </a:r>
            <a:r>
              <a:rPr lang="fi-FI" dirty="0" smtClean="0"/>
              <a:t>palvelinkoneita.</a:t>
            </a:r>
          </a:p>
          <a:p>
            <a:r>
              <a:rPr lang="fi-FI" dirty="0" err="1" smtClean="0"/>
              <a:t>IaaS</a:t>
            </a:r>
            <a:r>
              <a:rPr lang="fi-FI" dirty="0" smtClean="0"/>
              <a:t>-palveluun </a:t>
            </a:r>
            <a:r>
              <a:rPr lang="fi-FI" dirty="0"/>
              <a:t>kuuluu yleensä verkkoyhteydet, tallennustila, palvelimet ja niiden </a:t>
            </a:r>
            <a:r>
              <a:rPr lang="fi-FI" dirty="0" smtClean="0"/>
              <a:t>ylläpito.</a:t>
            </a:r>
          </a:p>
          <a:p>
            <a:r>
              <a:rPr lang="fi-FI" dirty="0" err="1" smtClean="0"/>
              <a:t>IaaS</a:t>
            </a:r>
            <a:r>
              <a:rPr lang="fi-FI" dirty="0" smtClean="0"/>
              <a:t>-palvelun </a:t>
            </a:r>
            <a:r>
              <a:rPr lang="fi-FI" dirty="0"/>
              <a:t>kaksi päätehtävää ovat tallennustilan ja laskentakapasiteetin tarjoaminen </a:t>
            </a:r>
            <a:r>
              <a:rPr lang="fi-FI" dirty="0" smtClean="0"/>
              <a:t>asiakkaille.</a:t>
            </a:r>
          </a:p>
          <a:p>
            <a:r>
              <a:rPr lang="fi-FI" dirty="0" smtClean="0"/>
              <a:t>Asiakas </a:t>
            </a:r>
            <a:r>
              <a:rPr lang="fi-FI" dirty="0"/>
              <a:t>perustaa </a:t>
            </a:r>
            <a:r>
              <a:rPr lang="fi-FI" dirty="0" err="1"/>
              <a:t>IaaS</a:t>
            </a:r>
            <a:r>
              <a:rPr lang="fi-FI" dirty="0"/>
              <a:t>-palveluun virtuaalikoneita, joissa voidaan ajaa omia sovelluksia ja palveluita. </a:t>
            </a:r>
            <a:r>
              <a:rPr lang="fi-FI" dirty="0" err="1"/>
              <a:t>IaaS</a:t>
            </a:r>
            <a:r>
              <a:rPr lang="fi-FI" dirty="0"/>
              <a:t>-palvelua tarjoavat muun muassa Google, Amazon ja Microsoft.</a:t>
            </a:r>
          </a:p>
          <a:p>
            <a:endParaRPr lang="fi-FI" dirty="0"/>
          </a:p>
        </p:txBody>
      </p:sp>
    </p:spTree>
    <p:extLst>
      <p:ext uri="{BB962C8B-B14F-4D97-AF65-F5344CB8AC3E}">
        <p14:creationId xmlns:p14="http://schemas.microsoft.com/office/powerpoint/2010/main" val="24707499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DD9C71BB397B44AF07F18004CC693B" ma:contentTypeVersion="0" ma:contentTypeDescription="Create a new document." ma:contentTypeScope="" ma:versionID="6c0e28ddd5871b7c85af19a21c5bf894">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03E4B65-BDC0-4B4B-992B-9272D1AAB304}"/>
</file>

<file path=customXml/itemProps2.xml><?xml version="1.0" encoding="utf-8"?>
<ds:datastoreItem xmlns:ds="http://schemas.openxmlformats.org/officeDocument/2006/customXml" ds:itemID="{73BFE54F-40F8-4E21-9034-5D3C7EBE3133}"/>
</file>

<file path=customXml/itemProps3.xml><?xml version="1.0" encoding="utf-8"?>
<ds:datastoreItem xmlns:ds="http://schemas.openxmlformats.org/officeDocument/2006/customXml" ds:itemID="{876A984A-8BFE-4F4C-ADA2-05EBB7749989}"/>
</file>

<file path=docProps/app.xml><?xml version="1.0" encoding="utf-8"?>
<Properties xmlns="http://schemas.openxmlformats.org/officeDocument/2006/extended-properties" xmlns:vt="http://schemas.openxmlformats.org/officeDocument/2006/docPropsVTypes">
  <TotalTime>2388</TotalTime>
  <Words>7224</Words>
  <Application>Microsoft Office PowerPoint</Application>
  <PresentationFormat>Widescreen</PresentationFormat>
  <Paragraphs>1001</Paragraphs>
  <Slides>168</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168</vt:i4>
      </vt:variant>
    </vt:vector>
  </HeadingPairs>
  <TitlesOfParts>
    <vt:vector size="174" baseType="lpstr">
      <vt:lpstr>Arial</vt:lpstr>
      <vt:lpstr>Calibri</vt:lpstr>
      <vt:lpstr>Calibri Light</vt:lpstr>
      <vt:lpstr>Mangal</vt:lpstr>
      <vt:lpstr>Office-teema</vt:lpstr>
      <vt:lpstr>Visio</vt:lpstr>
      <vt:lpstr>Teollinen internet</vt:lpstr>
      <vt:lpstr>Kurssin esittely</vt:lpstr>
      <vt:lpstr>Tavoitteet</vt:lpstr>
      <vt:lpstr>Sisältö</vt:lpstr>
      <vt:lpstr>Arviointikriteerit</vt:lpstr>
      <vt:lpstr>Arviointi ja suoritukset</vt:lpstr>
      <vt:lpstr>Sisältö ja oppitunnit (1/4)</vt:lpstr>
      <vt:lpstr>Sisältö ja oppitunnit (2/4)</vt:lpstr>
      <vt:lpstr>Sisältö ja oppitunnit (3/4) Ryhmä A, Kehittämistehtävä, Petteri Mäkelä</vt:lpstr>
      <vt:lpstr>Sisältö ja oppitunnit (3/4) Ryhmä B, Ohjelmistoprojekti, Juha Hirvonen</vt:lpstr>
      <vt:lpstr>Sisältö ja oppitunnit (4/4)</vt:lpstr>
      <vt:lpstr>Oppikirja</vt:lpstr>
      <vt:lpstr>A) Kehittämistehtävä</vt:lpstr>
      <vt:lpstr>B) Ohjelmistoprojekti</vt:lpstr>
      <vt:lpstr>Johdanto teolliseen internetiin</vt:lpstr>
      <vt:lpstr>Teollinen internet</vt:lpstr>
      <vt:lpstr>Käsitteitä</vt:lpstr>
      <vt:lpstr>Teollinen internet, Industrial Internet</vt:lpstr>
      <vt:lpstr>Teollinen internet</vt:lpstr>
      <vt:lpstr>Industrie 4.0</vt:lpstr>
      <vt:lpstr>Industrie 4.0</vt:lpstr>
      <vt:lpstr>Kolmas, neljäs vai kuudes aalto </vt:lpstr>
      <vt:lpstr>Internet of Things (IoT)</vt:lpstr>
      <vt:lpstr>IIoT vs IoT</vt:lpstr>
      <vt:lpstr>IIoT vs. IoT</vt:lpstr>
      <vt:lpstr>IIoT vs IoT</vt:lpstr>
      <vt:lpstr>IIoT ja IoT</vt:lpstr>
      <vt:lpstr>Teollinen internet</vt:lpstr>
      <vt:lpstr>Esimerkki IIoT:n soveltamisesta: Fleet Management</vt:lpstr>
      <vt:lpstr>SeAMKin teollisen internetin laboratorio, tuotantolinja</vt:lpstr>
      <vt:lpstr>PowerPoint Presentation</vt:lpstr>
      <vt:lpstr>Teollinen internet muuttaa yritysten toimintaa</vt:lpstr>
      <vt:lpstr>Teollinen internet, miksi vasta nyt?</vt:lpstr>
      <vt:lpstr>Yritysten arvoketju muuttuu</vt:lpstr>
      <vt:lpstr>Yritysten arvoketju muuttuu</vt:lpstr>
      <vt:lpstr>Yritysten arvoketju muuttuu</vt:lpstr>
      <vt:lpstr>Tarvitaan uutta osaamista</vt:lpstr>
      <vt:lpstr>Datan hyödyntäminen</vt:lpstr>
      <vt:lpstr>Teollisuusautomaatio ja IT</vt:lpstr>
      <vt:lpstr>Teollisen internetin soveltaminen</vt:lpstr>
      <vt:lpstr>Teollinen internet – kaksi näkökulmaa</vt:lpstr>
      <vt:lpstr>Teollisen internetin soveltaminen, etävalvonta</vt:lpstr>
      <vt:lpstr>Etävalvonta, etähallinta, etäoptimointi</vt:lpstr>
      <vt:lpstr>Etävalvonnan ja -hallinnan hyödyt</vt:lpstr>
      <vt:lpstr>Ennakoiva kunnossapito</vt:lpstr>
      <vt:lpstr>Liiketoiminnan laajentaminen palveluihin</vt:lpstr>
      <vt:lpstr>Esimerkki: Microsoft Azure IoT Suite (Azure IoT solution accelerators)</vt:lpstr>
      <vt:lpstr>Predictive maintenance</vt:lpstr>
      <vt:lpstr>Esimerkkejä teollista internetiä hyödyntävistä yrityksistä</vt:lpstr>
      <vt:lpstr>Esimerkkejä teollista internetiä hyödyntävistä yrityksistä</vt:lpstr>
      <vt:lpstr>Hitsauslaitteet – Kemppi</vt:lpstr>
      <vt:lpstr>Konecranes - teollisuusnosturit</vt:lpstr>
      <vt:lpstr>Wärtsilä – laivojen moottorit ja voimalaitokset</vt:lpstr>
      <vt:lpstr>ABB</vt:lpstr>
      <vt:lpstr>Enevo – jätekuljetusten ennakointi ja optimointi</vt:lpstr>
      <vt:lpstr>Pesmel – logistiikka, pakkaus ja korkeavarastojärjestelmät</vt:lpstr>
      <vt:lpstr>Kone - hissit</vt:lpstr>
      <vt:lpstr>Kone - hissit</vt:lpstr>
      <vt:lpstr>Kone - hissit</vt:lpstr>
      <vt:lpstr>Kone - hissit</vt:lpstr>
      <vt:lpstr>Teollisen internetin teknologiat</vt:lpstr>
      <vt:lpstr>Teollisen internetin teknologiapino</vt:lpstr>
      <vt:lpstr>Teknologiapino – Microsoft </vt:lpstr>
      <vt:lpstr>Teknologiapino, toinen näkemys</vt:lpstr>
      <vt:lpstr>Datan analysointi pilvipalvelussa</vt:lpstr>
      <vt:lpstr>Teollisen internetin teknologiapino</vt:lpstr>
      <vt:lpstr>Teollisen internetin teknologiapino</vt:lpstr>
      <vt:lpstr>Teollisen internetin teknologiapino</vt:lpstr>
      <vt:lpstr>Teollisen internetin teknologiapino</vt:lpstr>
      <vt:lpstr>Teollisen internetin teknologiapino</vt:lpstr>
      <vt:lpstr>Sensorit ja muut datan tuottajat</vt:lpstr>
      <vt:lpstr>Sensorit</vt:lpstr>
      <vt:lpstr>Sensorit ja muut laitteet</vt:lpstr>
      <vt:lpstr>Esimerkkejä ulkoisista yleiskäyttöisistä anturipaketeista</vt:lpstr>
      <vt:lpstr>Esimerkkejä ulkoisista yleiskäyttöisistä anturipaketeista</vt:lpstr>
      <vt:lpstr>Tietoliikenne ja protokollat</vt:lpstr>
      <vt:lpstr>Tietoliikenne</vt:lpstr>
      <vt:lpstr>Verkkojen kattavuusalueet</vt:lpstr>
      <vt:lpstr>Langalliset verkot</vt:lpstr>
      <vt:lpstr>Langattomat verkot IoT-sovelluksissa</vt:lpstr>
      <vt:lpstr>Langattomat verkot IoT-sovelluksissa</vt:lpstr>
      <vt:lpstr>Mobiiliverkot</vt:lpstr>
      <vt:lpstr>LPWAN Low Power Wide Area Network</vt:lpstr>
      <vt:lpstr>Protokollat ja standardit</vt:lpstr>
      <vt:lpstr>OPC UA</vt:lpstr>
      <vt:lpstr>MQTT</vt:lpstr>
      <vt:lpstr>MQTT </vt:lpstr>
      <vt:lpstr>AMQP</vt:lpstr>
      <vt:lpstr>Gateway</vt:lpstr>
      <vt:lpstr>Gateway</vt:lpstr>
      <vt:lpstr>Esimerkki gateway-arkkitehtuurista</vt:lpstr>
      <vt:lpstr>Datan välittäminen pilvipalveluun (yksi mahdollinen ratkaisu)</vt:lpstr>
      <vt:lpstr>Gateway SeAMKin teollisen internetin labrassa</vt:lpstr>
      <vt:lpstr>Edge computing</vt:lpstr>
      <vt:lpstr>Pilvipalvelut</vt:lpstr>
      <vt:lpstr>Pilvipalvelut</vt:lpstr>
      <vt:lpstr>Pilvipalvelut</vt:lpstr>
      <vt:lpstr>Pilvipalvelut ja IoT</vt:lpstr>
      <vt:lpstr>IaaS</vt:lpstr>
      <vt:lpstr>PaaS</vt:lpstr>
      <vt:lpstr>SaaS</vt:lpstr>
      <vt:lpstr>Pilvipalvelut ja IoT</vt:lpstr>
      <vt:lpstr>IoT-alustat</vt:lpstr>
      <vt:lpstr>Pilvipalveluiden ja IoT-alustojen tarjoajia</vt:lpstr>
      <vt:lpstr>Pilvipalvelut ja IoT-alustat</vt:lpstr>
      <vt:lpstr>Yksinkertainen Azure-sovellus</vt:lpstr>
      <vt:lpstr>SeAMKin MS Azure -sovellus</vt:lpstr>
      <vt:lpstr>Azure device management</vt:lpstr>
      <vt:lpstr>Tietovarastot</vt:lpstr>
      <vt:lpstr>Tietovarastot </vt:lpstr>
      <vt:lpstr>Tietovarastot</vt:lpstr>
      <vt:lpstr>NoSQL-kannat</vt:lpstr>
      <vt:lpstr>Big data</vt:lpstr>
      <vt:lpstr>Big data</vt:lpstr>
      <vt:lpstr>Analytiikka</vt:lpstr>
      <vt:lpstr>Analytiikka</vt:lpstr>
      <vt:lpstr>Datan analysointi pilvipalvelussa</vt:lpstr>
      <vt:lpstr>Machine Learning, Data Science</vt:lpstr>
      <vt:lpstr>Azure Machine Learning</vt:lpstr>
      <vt:lpstr>Sovellus ja digitaaliset palvelut</vt:lpstr>
      <vt:lpstr>Integrointi</vt:lpstr>
      <vt:lpstr>Näinkö?</vt:lpstr>
      <vt:lpstr>PowerPoint Presentation</vt:lpstr>
      <vt:lpstr>Kunnossapidon järjestelmät</vt:lpstr>
      <vt:lpstr>Kunnossapidon järjeslmät</vt:lpstr>
      <vt:lpstr>Kunnossapidon järjestelmät</vt:lpstr>
      <vt:lpstr>Integrointi muihin järjestelmiin, Maximo</vt:lpstr>
      <vt:lpstr>Fleet management</vt:lpstr>
      <vt:lpstr>Fleet Management</vt:lpstr>
      <vt:lpstr>Fleet management</vt:lpstr>
      <vt:lpstr>Smart cities</vt:lpstr>
      <vt:lpstr>SeAMKin teollisen internetin kehittämishankkeet</vt:lpstr>
      <vt:lpstr>SeAMKin teollisen internetin kehittämishankkeet</vt:lpstr>
      <vt:lpstr>SeAMKin teollisen internetin kehittämishankkeet</vt:lpstr>
      <vt:lpstr>SeAMKin teollisen internetin kehittämishankkeet</vt:lpstr>
      <vt:lpstr>Teollisen internetin laboratorio</vt:lpstr>
      <vt:lpstr>SeAMKin teollisen internetin laboratorio</vt:lpstr>
      <vt:lpstr>SeAMKin teollisen internetin laboratorio</vt:lpstr>
      <vt:lpstr>SeAMKin teollisen internetin laboratorio</vt:lpstr>
      <vt:lpstr>Teollisen internetin laboratorio</vt:lpstr>
      <vt:lpstr>Festo CP Factory</vt:lpstr>
      <vt:lpstr>Laboratoriolaitteisto - teollinen internet</vt:lpstr>
      <vt:lpstr>6. Teollisen Internetin laboratorio</vt:lpstr>
      <vt:lpstr>6. ERP, MES, PLM</vt:lpstr>
      <vt:lpstr>Teollisen internetin laboratorio</vt:lpstr>
      <vt:lpstr>Tuote</vt:lpstr>
      <vt:lpstr>Product</vt:lpstr>
      <vt:lpstr>Palettikuljetin</vt:lpstr>
      <vt:lpstr>Pallet Carrier</vt:lpstr>
      <vt:lpstr>Porausasema</vt:lpstr>
      <vt:lpstr>Drilling module</vt:lpstr>
      <vt:lpstr>Kokoonpanoasema</vt:lpstr>
      <vt:lpstr>Robot Assembly Cell</vt:lpstr>
      <vt:lpstr>Tarkastusasema</vt:lpstr>
      <vt:lpstr>Camera Inspection Module</vt:lpstr>
      <vt:lpstr>Varastoasema</vt:lpstr>
      <vt:lpstr>Storage unit</vt:lpstr>
      <vt:lpstr>Manuaalinen kokoonpanoasema</vt:lpstr>
      <vt:lpstr>Yhteydet muihin järjestelmiin</vt:lpstr>
      <vt:lpstr>Datan keruu prosessista</vt:lpstr>
      <vt:lpstr>1. Mittausten keruu PLC:den omilta OPC UA serveriltä</vt:lpstr>
      <vt:lpstr>2. Mittausten keruu usealta PLC:ltä erillisen datankeruu-PLC:n kautta</vt:lpstr>
      <vt:lpstr>3. Mittausten keruu usealta PLC:ltä Siemensin pilvipalvellun</vt:lpstr>
      <vt:lpstr>Datan analysointi pilvipalvelussa</vt:lpstr>
      <vt:lpstr>Pilvipalveluiden ja IoT-alustojen tarjoajia</vt:lpstr>
      <vt:lpstr>Datan analysointi pilvipalvelussa</vt:lpstr>
      <vt:lpstr>Virtualisointi ja simulointi</vt:lpstr>
      <vt:lpstr>Lisäyksiä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Teollinen internet</dc:title>
  <dc:creator>Mäkelä, Petteri</dc:creator>
  <cp:lastModifiedBy>Mäkelä, Petteri</cp:lastModifiedBy>
  <cp:revision>184</cp:revision>
  <dcterms:modified xsi:type="dcterms:W3CDTF">2020-01-10T15:33:10Z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0x01010040DD9C71BB397B44AF07F18004CC693B</vt:lpwstr>
  </property>
</Properties>
</file>